
<file path=[Content_Types].xml><?xml version="1.0" encoding="utf-8"?>
<Types xmlns="http://schemas.openxmlformats.org/package/2006/content-types">
  <Default Extension="emf" ContentType="image/x-emf"/>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961" r:id="rId1"/>
    <p:sldMasterId id="2147483973" r:id="rId2"/>
  </p:sldMasterIdLst>
  <p:notesMasterIdLst>
    <p:notesMasterId r:id="rId43"/>
  </p:notesMasterIdLst>
  <p:sldIdLst>
    <p:sldId id="605" r:id="rId3"/>
    <p:sldId id="256" r:id="rId4"/>
    <p:sldId id="307" r:id="rId5"/>
    <p:sldId id="296" r:id="rId6"/>
    <p:sldId id="301" r:id="rId7"/>
    <p:sldId id="302" r:id="rId8"/>
    <p:sldId id="305" r:id="rId9"/>
    <p:sldId id="303" r:id="rId10"/>
    <p:sldId id="304" r:id="rId11"/>
    <p:sldId id="324" r:id="rId12"/>
    <p:sldId id="308" r:id="rId13"/>
    <p:sldId id="309" r:id="rId14"/>
    <p:sldId id="306" r:id="rId15"/>
    <p:sldId id="310" r:id="rId16"/>
    <p:sldId id="606" r:id="rId17"/>
    <p:sldId id="326" r:id="rId18"/>
    <p:sldId id="327" r:id="rId19"/>
    <p:sldId id="311" r:id="rId20"/>
    <p:sldId id="312" r:id="rId21"/>
    <p:sldId id="314" r:id="rId22"/>
    <p:sldId id="332" r:id="rId23"/>
    <p:sldId id="334" r:id="rId24"/>
    <p:sldId id="333" r:id="rId25"/>
    <p:sldId id="335" r:id="rId26"/>
    <p:sldId id="336" r:id="rId27"/>
    <p:sldId id="337" r:id="rId28"/>
    <p:sldId id="348" r:id="rId29"/>
    <p:sldId id="315" r:id="rId30"/>
    <p:sldId id="338" r:id="rId31"/>
    <p:sldId id="583" r:id="rId32"/>
    <p:sldId id="584" r:id="rId33"/>
    <p:sldId id="585" r:id="rId34"/>
    <p:sldId id="339" r:id="rId35"/>
    <p:sldId id="342" r:id="rId36"/>
    <p:sldId id="346" r:id="rId37"/>
    <p:sldId id="340" r:id="rId38"/>
    <p:sldId id="343" r:id="rId39"/>
    <p:sldId id="344" r:id="rId40"/>
    <p:sldId id="451" r:id="rId41"/>
    <p:sldId id="331" r:id="rId42"/>
  </p:sldIdLst>
  <p:sldSz cx="13004800" cy="9753600"/>
  <p:notesSz cx="6858000" cy="9144000"/>
  <p:defaultTextStyle>
    <a:defPPr>
      <a:defRPr lang="en-US"/>
    </a:defPPr>
    <a:lvl1pPr algn="ctr" rtl="0" fontAlgn="base">
      <a:spcBef>
        <a:spcPct val="0"/>
      </a:spcBef>
      <a:spcAft>
        <a:spcPct val="0"/>
      </a:spcAft>
      <a:defRPr sz="3200" kern="1200">
        <a:solidFill>
          <a:srgbClr val="4A7594"/>
        </a:solidFill>
        <a:latin typeface="Helvetica Neue Bold Condensed" charset="0"/>
        <a:ea typeface="ヒラギノ角ゴ ProN W6" charset="0"/>
        <a:cs typeface="ヒラギノ角ゴ ProN W6" charset="0"/>
        <a:sym typeface="Helvetica Neue Bold Condensed" charset="0"/>
      </a:defRPr>
    </a:lvl1pPr>
    <a:lvl2pPr marL="457200" algn="ctr" rtl="0" fontAlgn="base">
      <a:spcBef>
        <a:spcPct val="0"/>
      </a:spcBef>
      <a:spcAft>
        <a:spcPct val="0"/>
      </a:spcAft>
      <a:defRPr sz="3200" kern="1200">
        <a:solidFill>
          <a:srgbClr val="4A7594"/>
        </a:solidFill>
        <a:latin typeface="Helvetica Neue Bold Condensed" charset="0"/>
        <a:ea typeface="ヒラギノ角ゴ ProN W6" charset="0"/>
        <a:cs typeface="ヒラギノ角ゴ ProN W6" charset="0"/>
        <a:sym typeface="Helvetica Neue Bold Condensed" charset="0"/>
      </a:defRPr>
    </a:lvl2pPr>
    <a:lvl3pPr marL="914400" algn="ctr" rtl="0" fontAlgn="base">
      <a:spcBef>
        <a:spcPct val="0"/>
      </a:spcBef>
      <a:spcAft>
        <a:spcPct val="0"/>
      </a:spcAft>
      <a:defRPr sz="3200" kern="1200">
        <a:solidFill>
          <a:srgbClr val="4A7594"/>
        </a:solidFill>
        <a:latin typeface="Helvetica Neue Bold Condensed" charset="0"/>
        <a:ea typeface="ヒラギノ角ゴ ProN W6" charset="0"/>
        <a:cs typeface="ヒラギノ角ゴ ProN W6" charset="0"/>
        <a:sym typeface="Helvetica Neue Bold Condensed" charset="0"/>
      </a:defRPr>
    </a:lvl3pPr>
    <a:lvl4pPr marL="1371600" algn="ctr" rtl="0" fontAlgn="base">
      <a:spcBef>
        <a:spcPct val="0"/>
      </a:spcBef>
      <a:spcAft>
        <a:spcPct val="0"/>
      </a:spcAft>
      <a:defRPr sz="3200" kern="1200">
        <a:solidFill>
          <a:srgbClr val="4A7594"/>
        </a:solidFill>
        <a:latin typeface="Helvetica Neue Bold Condensed" charset="0"/>
        <a:ea typeface="ヒラギノ角ゴ ProN W6" charset="0"/>
        <a:cs typeface="ヒラギノ角ゴ ProN W6" charset="0"/>
        <a:sym typeface="Helvetica Neue Bold Condensed" charset="0"/>
      </a:defRPr>
    </a:lvl4pPr>
    <a:lvl5pPr marL="1828800" algn="ctr" rtl="0" fontAlgn="base">
      <a:spcBef>
        <a:spcPct val="0"/>
      </a:spcBef>
      <a:spcAft>
        <a:spcPct val="0"/>
      </a:spcAft>
      <a:defRPr sz="3200" kern="1200">
        <a:solidFill>
          <a:srgbClr val="4A7594"/>
        </a:solidFill>
        <a:latin typeface="Helvetica Neue Bold Condensed" charset="0"/>
        <a:ea typeface="ヒラギノ角ゴ ProN W6" charset="0"/>
        <a:cs typeface="ヒラギノ角ゴ ProN W6" charset="0"/>
        <a:sym typeface="Helvetica Neue Bold Condensed" charset="0"/>
      </a:defRPr>
    </a:lvl5pPr>
    <a:lvl6pPr marL="2286000" algn="l" defTabSz="457200" rtl="0" eaLnBrk="1" latinLnBrk="0" hangingPunct="1">
      <a:defRPr sz="3200" kern="1200">
        <a:solidFill>
          <a:srgbClr val="4A7594"/>
        </a:solidFill>
        <a:latin typeface="Helvetica Neue Bold Condensed" charset="0"/>
        <a:ea typeface="ヒラギノ角ゴ ProN W6" charset="0"/>
        <a:cs typeface="ヒラギノ角ゴ ProN W6" charset="0"/>
        <a:sym typeface="Helvetica Neue Bold Condensed" charset="0"/>
      </a:defRPr>
    </a:lvl6pPr>
    <a:lvl7pPr marL="2743200" algn="l" defTabSz="457200" rtl="0" eaLnBrk="1" latinLnBrk="0" hangingPunct="1">
      <a:defRPr sz="3200" kern="1200">
        <a:solidFill>
          <a:srgbClr val="4A7594"/>
        </a:solidFill>
        <a:latin typeface="Helvetica Neue Bold Condensed" charset="0"/>
        <a:ea typeface="ヒラギノ角ゴ ProN W6" charset="0"/>
        <a:cs typeface="ヒラギノ角ゴ ProN W6" charset="0"/>
        <a:sym typeface="Helvetica Neue Bold Condensed" charset="0"/>
      </a:defRPr>
    </a:lvl7pPr>
    <a:lvl8pPr marL="3200400" algn="l" defTabSz="457200" rtl="0" eaLnBrk="1" latinLnBrk="0" hangingPunct="1">
      <a:defRPr sz="3200" kern="1200">
        <a:solidFill>
          <a:srgbClr val="4A7594"/>
        </a:solidFill>
        <a:latin typeface="Helvetica Neue Bold Condensed" charset="0"/>
        <a:ea typeface="ヒラギノ角ゴ ProN W6" charset="0"/>
        <a:cs typeface="ヒラギノ角ゴ ProN W6" charset="0"/>
        <a:sym typeface="Helvetica Neue Bold Condensed" charset="0"/>
      </a:defRPr>
    </a:lvl8pPr>
    <a:lvl9pPr marL="3657600" algn="l" defTabSz="457200" rtl="0" eaLnBrk="1" latinLnBrk="0" hangingPunct="1">
      <a:defRPr sz="3200" kern="1200">
        <a:solidFill>
          <a:srgbClr val="4A7594"/>
        </a:solidFill>
        <a:latin typeface="Helvetica Neue Bold Condensed" charset="0"/>
        <a:ea typeface="ヒラギノ角ゴ ProN W6" charset="0"/>
        <a:cs typeface="ヒラギノ角ゴ ProN W6" charset="0"/>
        <a:sym typeface="Helvetica Neue Bold Condensed" charset="0"/>
      </a:defRPr>
    </a:lvl9pPr>
  </p:defaultTextStyle>
  <p:extLst>
    <p:ext uri="{EFAFB233-063F-42B5-8137-9DF3F51BA10A}">
      <p15:sldGuideLst xmlns:p15="http://schemas.microsoft.com/office/powerpoint/2012/main">
        <p15:guide id="1" orient="horz" pos="3072">
          <p15:clr>
            <a:srgbClr val="A4A3A4"/>
          </p15:clr>
        </p15:guide>
        <p15:guide id="2" pos="409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BEBEB"/>
    <a:srgbClr val="FFFFFF"/>
    <a:srgbClr val="0096FF"/>
    <a:srgbClr val="009193"/>
    <a:srgbClr val="AAAAAA"/>
    <a:srgbClr val="FF85F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843" autoAdjust="0"/>
    <p:restoredTop sz="94497" autoAdjust="0"/>
  </p:normalViewPr>
  <p:slideViewPr>
    <p:cSldViewPr>
      <p:cViewPr varScale="1">
        <p:scale>
          <a:sx n="73" d="100"/>
          <a:sy n="73" d="100"/>
        </p:scale>
        <p:origin x="776" y="184"/>
      </p:cViewPr>
      <p:guideLst>
        <p:guide orient="horz" pos="3072"/>
        <p:guide pos="4096"/>
      </p:guideLst>
    </p:cSldViewPr>
  </p:slideViewPr>
  <p:outlineViewPr>
    <p:cViewPr>
      <p:scale>
        <a:sx n="33" d="100"/>
        <a:sy n="33" d="100"/>
      </p:scale>
      <p:origin x="0" y="3224"/>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notesMaster" Target="notesMasters/notesMaster1.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theme" Target="theme/theme1.xml"/><Relationship Id="rId20" Type="http://schemas.openxmlformats.org/officeDocument/2006/relationships/slide" Target="slides/slide18.xml"/><Relationship Id="rId41" Type="http://schemas.openxmlformats.org/officeDocument/2006/relationships/slide" Target="slides/slide39.xml"/></Relationships>
</file>

<file path=ppt/media/image1.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3.png>
</file>

<file path=ppt/media/image24.png>
</file>

<file path=ppt/media/image25.png>
</file>

<file path=ppt/media/image26.png>
</file>

<file path=ppt/media/image27.svg>
</file>

<file path=ppt/media/image28.png>
</file>

<file path=ppt/media/image29.png>
</file>

<file path=ppt/media/image3.png>
</file>

<file path=ppt/media/image30.png>
</file>

<file path=ppt/media/image31.jpeg>
</file>

<file path=ppt/media/image6.png>
</file>

<file path=ppt/media/image7.pn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b="0" i="0">
                <a:latin typeface="Gill Sans MT" panose="020B0502020104020203" pitchFamily="34" charset="77"/>
              </a:defRPr>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b="0" i="0">
                <a:latin typeface="Gill Sans MT" panose="020B0502020104020203" pitchFamily="34" charset="77"/>
              </a:defRPr>
            </a:lvl1pPr>
          </a:lstStyle>
          <a:p>
            <a:fld id="{3ECB703B-55A8-CB49-B806-4B4D31A981B5}" type="datetimeFigureOut">
              <a:rPr lang="en-US" smtClean="0"/>
              <a:pPr/>
              <a:t>5/30/23</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b="0" i="0">
                <a:latin typeface="Gill Sans MT" panose="020B0502020104020203" pitchFamily="34" charset="77"/>
              </a:defRPr>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b="0" i="0">
                <a:latin typeface="Gill Sans MT" panose="020B0502020104020203" pitchFamily="34" charset="77"/>
              </a:defRPr>
            </a:lvl1pPr>
          </a:lstStyle>
          <a:p>
            <a:fld id="{6FB31AFA-1213-A14C-91BC-540C88A91049}" type="slidenum">
              <a:rPr lang="en-US" smtClean="0"/>
              <a:pPr/>
              <a:t>‹#›</a:t>
            </a:fld>
            <a:endParaRPr lang="en-US" dirty="0"/>
          </a:p>
        </p:txBody>
      </p:sp>
    </p:spTree>
    <p:extLst>
      <p:ext uri="{BB962C8B-B14F-4D97-AF65-F5344CB8AC3E}">
        <p14:creationId xmlns:p14="http://schemas.microsoft.com/office/powerpoint/2010/main" val="1120650476"/>
      </p:ext>
    </p:extLst>
  </p:cSld>
  <p:clrMap bg1="lt1" tx1="dk1" bg2="lt2" tx2="dk2" accent1="accent1" accent2="accent2" accent3="accent3" accent4="accent4" accent5="accent5" accent6="accent6" hlink="hlink" folHlink="folHlink"/>
  <p:notesStyle>
    <a:lvl1pPr marL="0" algn="l" defTabSz="457200" rtl="0" eaLnBrk="1" latinLnBrk="0" hangingPunct="1">
      <a:defRPr sz="1200" b="0" i="0" kern="1200">
        <a:solidFill>
          <a:schemeClr val="tx1"/>
        </a:solidFill>
        <a:latin typeface="Gill Sans MT" panose="020B0502020104020203" pitchFamily="34" charset="77"/>
        <a:ea typeface="+mn-ea"/>
        <a:cs typeface="+mn-cs"/>
      </a:defRPr>
    </a:lvl1pPr>
    <a:lvl2pPr marL="457200" algn="l" defTabSz="457200" rtl="0" eaLnBrk="1" latinLnBrk="0" hangingPunct="1">
      <a:defRPr sz="1200" b="0" i="0" kern="1200">
        <a:solidFill>
          <a:schemeClr val="tx1"/>
        </a:solidFill>
        <a:latin typeface="Gill Sans MT" panose="020B0502020104020203" pitchFamily="34" charset="77"/>
        <a:ea typeface="+mn-ea"/>
        <a:cs typeface="+mn-cs"/>
      </a:defRPr>
    </a:lvl2pPr>
    <a:lvl3pPr marL="914400" algn="l" defTabSz="457200" rtl="0" eaLnBrk="1" latinLnBrk="0" hangingPunct="1">
      <a:defRPr sz="1200" b="0" i="0" kern="1200">
        <a:solidFill>
          <a:schemeClr val="tx1"/>
        </a:solidFill>
        <a:latin typeface="Gill Sans MT" panose="020B0502020104020203" pitchFamily="34" charset="77"/>
        <a:ea typeface="+mn-ea"/>
        <a:cs typeface="+mn-cs"/>
      </a:defRPr>
    </a:lvl3pPr>
    <a:lvl4pPr marL="1371600" algn="l" defTabSz="457200" rtl="0" eaLnBrk="1" latinLnBrk="0" hangingPunct="1">
      <a:defRPr sz="1200" b="0" i="0" kern="1200">
        <a:solidFill>
          <a:schemeClr val="tx1"/>
        </a:solidFill>
        <a:latin typeface="Gill Sans MT" panose="020B0502020104020203" pitchFamily="34" charset="77"/>
        <a:ea typeface="+mn-ea"/>
        <a:cs typeface="+mn-cs"/>
      </a:defRPr>
    </a:lvl4pPr>
    <a:lvl5pPr marL="1828800" algn="l" defTabSz="457200" rtl="0" eaLnBrk="1" latinLnBrk="0" hangingPunct="1">
      <a:defRPr sz="1200" b="0" i="0" kern="1200">
        <a:solidFill>
          <a:schemeClr val="tx1"/>
        </a:solidFill>
        <a:latin typeface="Gill Sans MT" panose="020B0502020104020203" pitchFamily="34" charset="77"/>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6FB31AFA-1213-A14C-91BC-540C88A91049}" type="slidenum">
              <a:rPr kumimoji="0" lang="en-US" sz="1200" b="0" i="0" u="none" strike="noStrike" kern="1200" cap="none" spc="0" normalizeH="0" baseline="0" noProof="0" smtClean="0">
                <a:ln>
                  <a:noFill/>
                </a:ln>
                <a:solidFill>
                  <a:srgbClr val="4A7594"/>
                </a:solidFill>
                <a:effectLst/>
                <a:uLnTx/>
                <a:uFillTx/>
                <a:latin typeface="Gill Sans MT" panose="020B0502020104020203" pitchFamily="34" charset="77"/>
                <a:ea typeface="ヒラギノ角ゴ ProN W6" charset="0"/>
                <a:sym typeface="Helvetica Neue Bold Condensed" charset="0"/>
              </a:rPr>
              <a:pPr marL="0" marR="0" lvl="0" indent="0" algn="r" defTabSz="914400" rtl="0" eaLnBrk="1" fontAlgn="base" latinLnBrk="0" hangingPunct="1">
                <a:lnSpc>
                  <a:spcPct val="100000"/>
                </a:lnSpc>
                <a:spcBef>
                  <a:spcPct val="0"/>
                </a:spcBef>
                <a:spcAft>
                  <a:spcPct val="0"/>
                </a:spcAft>
                <a:buClrTx/>
                <a:buSzTx/>
                <a:buFontTx/>
                <a:buNone/>
                <a:tabLst/>
                <a:defRPr/>
              </a:pPr>
              <a:t>1</a:t>
            </a:fld>
            <a:endParaRPr kumimoji="0" lang="en-US" sz="1200" b="0" i="0" u="none" strike="noStrike" kern="1200" cap="none" spc="0" normalizeH="0" baseline="0" noProof="0" dirty="0">
              <a:ln>
                <a:noFill/>
              </a:ln>
              <a:solidFill>
                <a:srgbClr val="4A7594"/>
              </a:solidFill>
              <a:effectLst/>
              <a:uLnTx/>
              <a:uFillTx/>
              <a:latin typeface="Gill Sans MT" panose="020B0502020104020203" pitchFamily="34" charset="77"/>
              <a:ea typeface="ヒラギノ角ゴ ProN W6" charset="0"/>
              <a:sym typeface="Helvetica Neue Bold Condensed" charset="0"/>
            </a:endParaRPr>
          </a:p>
        </p:txBody>
      </p:sp>
    </p:spTree>
    <p:extLst>
      <p:ext uri="{BB962C8B-B14F-4D97-AF65-F5344CB8AC3E}">
        <p14:creationId xmlns:p14="http://schemas.microsoft.com/office/powerpoint/2010/main" val="7710060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FB31AFA-1213-A14C-91BC-540C88A91049}" type="slidenum">
              <a:rPr lang="en-US" smtClean="0"/>
              <a:t>29</a:t>
            </a:fld>
            <a:endParaRPr lang="en-US"/>
          </a:p>
        </p:txBody>
      </p:sp>
    </p:spTree>
    <p:extLst>
      <p:ext uri="{BB962C8B-B14F-4D97-AF65-F5344CB8AC3E}">
        <p14:creationId xmlns:p14="http://schemas.microsoft.com/office/powerpoint/2010/main" val="16462468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FB31AFA-1213-A14C-91BC-540C88A91049}" type="slidenum">
              <a:rPr lang="en-US" smtClean="0"/>
              <a:pPr/>
              <a:t>30</a:t>
            </a:fld>
            <a:endParaRPr lang="en-US" dirty="0"/>
          </a:p>
        </p:txBody>
      </p:sp>
    </p:spTree>
    <p:extLst>
      <p:ext uri="{BB962C8B-B14F-4D97-AF65-F5344CB8AC3E}">
        <p14:creationId xmlns:p14="http://schemas.microsoft.com/office/powerpoint/2010/main" val="30504527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Original image credit: OpenCV</a:t>
            </a:r>
          </a:p>
        </p:txBody>
      </p:sp>
      <p:sp>
        <p:nvSpPr>
          <p:cNvPr id="4" name="Slide Number Placeholder 3"/>
          <p:cNvSpPr>
            <a:spLocks noGrp="1"/>
          </p:cNvSpPr>
          <p:nvPr>
            <p:ph type="sldNum" sz="quarter" idx="5"/>
          </p:nvPr>
        </p:nvSpPr>
        <p:spPr/>
        <p:txBody>
          <a:bodyPr/>
          <a:lstStyle/>
          <a:p>
            <a:fld id="{6FB31AFA-1213-A14C-91BC-540C88A91049}" type="slidenum">
              <a:rPr lang="en-US" smtClean="0"/>
              <a:pPr/>
              <a:t>31</a:t>
            </a:fld>
            <a:endParaRPr lang="en-US" dirty="0"/>
          </a:p>
        </p:txBody>
      </p:sp>
    </p:spTree>
    <p:extLst>
      <p:ext uri="{BB962C8B-B14F-4D97-AF65-F5344CB8AC3E}">
        <p14:creationId xmlns:p14="http://schemas.microsoft.com/office/powerpoint/2010/main" val="10023374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image is from Adobe Stock</a:t>
            </a:r>
          </a:p>
        </p:txBody>
      </p:sp>
      <p:sp>
        <p:nvSpPr>
          <p:cNvPr id="4" name="Slide Number Placeholder 3"/>
          <p:cNvSpPr>
            <a:spLocks noGrp="1"/>
          </p:cNvSpPr>
          <p:nvPr>
            <p:ph type="sldNum" sz="quarter" idx="5"/>
          </p:nvPr>
        </p:nvSpPr>
        <p:spPr/>
        <p:txBody>
          <a:bodyPr/>
          <a:lstStyle/>
          <a:p>
            <a:fld id="{6FB31AFA-1213-A14C-91BC-540C88A91049}" type="slidenum">
              <a:rPr lang="en-US" smtClean="0"/>
              <a:pPr/>
              <a:t>32</a:t>
            </a:fld>
            <a:endParaRPr lang="en-US" dirty="0"/>
          </a:p>
        </p:txBody>
      </p:sp>
    </p:spTree>
    <p:extLst>
      <p:ext uri="{BB962C8B-B14F-4D97-AF65-F5344CB8AC3E}">
        <p14:creationId xmlns:p14="http://schemas.microsoft.com/office/powerpoint/2010/main" val="6555146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FB31AFA-1213-A14C-91BC-540C88A91049}" type="slidenum">
              <a:rPr lang="en-US" smtClean="0"/>
              <a:t>33</a:t>
            </a:fld>
            <a:endParaRPr lang="en-US"/>
          </a:p>
        </p:txBody>
      </p:sp>
    </p:spTree>
    <p:extLst>
      <p:ext uri="{BB962C8B-B14F-4D97-AF65-F5344CB8AC3E}">
        <p14:creationId xmlns:p14="http://schemas.microsoft.com/office/powerpoint/2010/main" val="7180164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FB31AFA-1213-A14C-91BC-540C88A91049}" type="slidenum">
              <a:rPr lang="en-US" smtClean="0"/>
              <a:t>34</a:t>
            </a:fld>
            <a:endParaRPr lang="en-US"/>
          </a:p>
        </p:txBody>
      </p:sp>
    </p:spTree>
    <p:extLst>
      <p:ext uri="{BB962C8B-B14F-4D97-AF65-F5344CB8AC3E}">
        <p14:creationId xmlns:p14="http://schemas.microsoft.com/office/powerpoint/2010/main" val="16930324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FB31AFA-1213-A14C-91BC-540C88A91049}" type="slidenum">
              <a:rPr lang="en-US" smtClean="0"/>
              <a:pPr/>
              <a:t>36</a:t>
            </a:fld>
            <a:endParaRPr lang="en-US" dirty="0"/>
          </a:p>
        </p:txBody>
      </p:sp>
    </p:spTree>
    <p:extLst>
      <p:ext uri="{BB962C8B-B14F-4D97-AF65-F5344CB8AC3E}">
        <p14:creationId xmlns:p14="http://schemas.microsoft.com/office/powerpoint/2010/main" val="16290505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67630" y="3394480"/>
            <a:ext cx="9869540" cy="2340864"/>
          </a:xfrm>
          <a:solidFill>
            <a:srgbClr val="FFFFFF"/>
          </a:solidFill>
          <a:ln w="38100">
            <a:solidFill>
              <a:srgbClr val="404040"/>
            </a:solidFill>
          </a:ln>
        </p:spPr>
        <p:txBody>
          <a:bodyPr lIns="274320" rIns="274320" anchor="ctr" anchorCtr="1">
            <a:normAutofit/>
          </a:bodyPr>
          <a:lstStyle>
            <a:lvl1pPr algn="ctr">
              <a:defRPr sz="4978">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874875" y="6190285"/>
            <a:ext cx="7255053" cy="1763405"/>
          </a:xfrm>
          <a:noFill/>
        </p:spPr>
        <p:txBody>
          <a:bodyPr>
            <a:normAutofit/>
          </a:bodyPr>
          <a:lstStyle>
            <a:lvl1pPr marL="0" indent="0" algn="ctr">
              <a:buNone/>
              <a:defRPr sz="2702">
                <a:solidFill>
                  <a:schemeClr val="tx1">
                    <a:lumMod val="75000"/>
                    <a:lumOff val="25000"/>
                  </a:schemeClr>
                </a:solidFill>
              </a:defRPr>
            </a:lvl1pPr>
            <a:lvl2pPr marL="650230" indent="0" algn="ctr">
              <a:buNone/>
              <a:defRPr sz="2702"/>
            </a:lvl2pPr>
            <a:lvl3pPr marL="1300460" indent="0" algn="ctr">
              <a:buNone/>
              <a:defRPr sz="2560"/>
            </a:lvl3pPr>
            <a:lvl4pPr marL="1950690" indent="0" algn="ctr">
              <a:buNone/>
              <a:defRPr sz="2276"/>
            </a:lvl4pPr>
            <a:lvl5pPr marL="2600919" indent="0" algn="ctr">
              <a:buNone/>
              <a:defRPr sz="2276"/>
            </a:lvl5pPr>
            <a:lvl6pPr marL="3251149" indent="0" algn="ctr">
              <a:buNone/>
              <a:defRPr sz="2276"/>
            </a:lvl6pPr>
            <a:lvl7pPr marL="3901379" indent="0" algn="ctr">
              <a:buNone/>
              <a:defRPr sz="2276"/>
            </a:lvl7pPr>
            <a:lvl8pPr marL="4551609" indent="0" algn="ctr">
              <a:buNone/>
              <a:defRPr sz="2276"/>
            </a:lvl8pPr>
            <a:lvl9pPr marL="5201839" indent="0" algn="ctr">
              <a:buNone/>
              <a:defRPr sz="2276"/>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C8C1B375-16D5-F343-9C0E-AD3735F106C7}" type="datetimeFigureOut">
              <a:rPr lang="en-US" smtClean="0"/>
              <a:t>5/30/23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3C9E6DF-D4C8-A448-A59B-32DEB3070FF7}" type="slidenum">
              <a:rPr lang="en-US" smtClean="0"/>
              <a:t>‹#›</a:t>
            </a:fld>
            <a:endParaRPr lang="en-US"/>
          </a:p>
        </p:txBody>
      </p:sp>
    </p:spTree>
    <p:extLst>
      <p:ext uri="{BB962C8B-B14F-4D97-AF65-F5344CB8AC3E}">
        <p14:creationId xmlns:p14="http://schemas.microsoft.com/office/powerpoint/2010/main" val="1182466189"/>
      </p:ext>
    </p:extLst>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8C1B375-16D5-F343-9C0E-AD3735F106C7}" type="datetimeFigureOut">
              <a:rPr lang="en-US" smtClean="0"/>
              <a:t>5/30/23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C9E6DF-D4C8-A448-A59B-32DEB3070FF7}" type="slidenum">
              <a:rPr lang="en-US" smtClean="0"/>
              <a:t>‹#›</a:t>
            </a:fld>
            <a:endParaRPr lang="en-US"/>
          </a:p>
        </p:txBody>
      </p:sp>
    </p:spTree>
    <p:extLst>
      <p:ext uri="{BB962C8B-B14F-4D97-AF65-F5344CB8AC3E}">
        <p14:creationId xmlns:p14="http://schemas.microsoft.com/office/powerpoint/2010/main" val="125650911"/>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29986" y="1332992"/>
            <a:ext cx="1498974" cy="7087616"/>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84155" y="1332992"/>
            <a:ext cx="6707447" cy="708761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8C1B375-16D5-F343-9C0E-AD3735F106C7}" type="datetimeFigureOut">
              <a:rPr lang="en-US" smtClean="0"/>
              <a:t>5/30/23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C9E6DF-D4C8-A448-A59B-32DEB3070FF7}" type="slidenum">
              <a:rPr lang="en-US" smtClean="0"/>
              <a:t>‹#›</a:t>
            </a:fld>
            <a:endParaRPr lang="en-US"/>
          </a:p>
        </p:txBody>
      </p:sp>
    </p:spTree>
    <p:extLst>
      <p:ext uri="{BB962C8B-B14F-4D97-AF65-F5344CB8AC3E}">
        <p14:creationId xmlns:p14="http://schemas.microsoft.com/office/powerpoint/2010/main" val="125880113"/>
      </p:ext>
    </p:extLst>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67630" y="3394480"/>
            <a:ext cx="9869540" cy="2340864"/>
          </a:xfrm>
          <a:solidFill>
            <a:srgbClr val="FFFFFF"/>
          </a:solidFill>
          <a:ln w="38100">
            <a:solidFill>
              <a:srgbClr val="404040"/>
            </a:solidFill>
          </a:ln>
        </p:spPr>
        <p:txBody>
          <a:bodyPr lIns="274320" rIns="274320" anchor="ctr" anchorCtr="1">
            <a:normAutofit/>
          </a:bodyPr>
          <a:lstStyle>
            <a:lvl1pPr algn="ctr">
              <a:defRPr sz="4978">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874875" y="6190285"/>
            <a:ext cx="7255053" cy="1763405"/>
          </a:xfrm>
          <a:noFill/>
        </p:spPr>
        <p:txBody>
          <a:bodyPr>
            <a:normAutofit/>
          </a:bodyPr>
          <a:lstStyle>
            <a:lvl1pPr marL="0" indent="0" algn="ctr">
              <a:buNone/>
              <a:defRPr sz="2702">
                <a:solidFill>
                  <a:schemeClr val="tx1">
                    <a:lumMod val="75000"/>
                    <a:lumOff val="25000"/>
                  </a:schemeClr>
                </a:solidFill>
              </a:defRPr>
            </a:lvl1pPr>
            <a:lvl2pPr marL="650230" indent="0" algn="ctr">
              <a:buNone/>
              <a:defRPr sz="2702"/>
            </a:lvl2pPr>
            <a:lvl3pPr marL="1300460" indent="0" algn="ctr">
              <a:buNone/>
              <a:defRPr sz="2560"/>
            </a:lvl3pPr>
            <a:lvl4pPr marL="1950690" indent="0" algn="ctr">
              <a:buNone/>
              <a:defRPr sz="2276"/>
            </a:lvl4pPr>
            <a:lvl5pPr marL="2600919" indent="0" algn="ctr">
              <a:buNone/>
              <a:defRPr sz="2276"/>
            </a:lvl5pPr>
            <a:lvl6pPr marL="3251149" indent="0" algn="ctr">
              <a:buNone/>
              <a:defRPr sz="2276"/>
            </a:lvl6pPr>
            <a:lvl7pPr marL="3901379" indent="0" algn="ctr">
              <a:buNone/>
              <a:defRPr sz="2276"/>
            </a:lvl7pPr>
            <a:lvl8pPr marL="4551609" indent="0" algn="ctr">
              <a:buNone/>
              <a:defRPr sz="2276"/>
            </a:lvl8pPr>
            <a:lvl9pPr marL="5201839" indent="0" algn="ctr">
              <a:buNone/>
              <a:defRPr sz="2276"/>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6CC6C3B2-064B-354D-8C1F-514EB506E547}" type="datetime1">
              <a:rPr lang="en-US" smtClean="0"/>
              <a:t>5/30/23</a:t>
            </a:fld>
            <a:endParaRPr lang="en-US"/>
          </a:p>
        </p:txBody>
      </p:sp>
      <p:sp>
        <p:nvSpPr>
          <p:cNvPr id="8" name="Footer Placeholder 7"/>
          <p:cNvSpPr>
            <a:spLocks noGrp="1"/>
          </p:cNvSpPr>
          <p:nvPr>
            <p:ph type="ftr" sz="quarter" idx="11"/>
          </p:nvPr>
        </p:nvSpPr>
        <p:spPr/>
        <p:txBody>
          <a:bodyPr/>
          <a:lstStyle/>
          <a:p>
            <a:r>
              <a:rPr lang="en-US"/>
              <a:t>Machine Learning for Physics and Astronomy</a:t>
            </a:r>
          </a:p>
        </p:txBody>
      </p:sp>
      <p:sp>
        <p:nvSpPr>
          <p:cNvPr id="9" name="Slide Number Placeholder 8"/>
          <p:cNvSpPr>
            <a:spLocks noGrp="1"/>
          </p:cNvSpPr>
          <p:nvPr>
            <p:ph type="sldNum" sz="quarter" idx="12"/>
          </p:nvPr>
        </p:nvSpPr>
        <p:spPr/>
        <p:txBody>
          <a:bodyPr/>
          <a:lstStyle/>
          <a:p>
            <a:fld id="{23C9E6DF-D4C8-A448-A59B-32DEB3070FF7}" type="slidenum">
              <a:rPr lang="en-US" smtClean="0"/>
              <a:t>‹#›</a:t>
            </a:fld>
            <a:endParaRPr lang="en-US"/>
          </a:p>
        </p:txBody>
      </p:sp>
    </p:spTree>
    <p:extLst>
      <p:ext uri="{BB962C8B-B14F-4D97-AF65-F5344CB8AC3E}">
        <p14:creationId xmlns:p14="http://schemas.microsoft.com/office/powerpoint/2010/main" val="340589254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459356F-D5F2-F240-8665-C411DDB10310}" type="datetime1">
              <a:rPr lang="en-US" smtClean="0"/>
              <a:t>5/30/23</a:t>
            </a:fld>
            <a:endParaRPr lang="en-US"/>
          </a:p>
        </p:txBody>
      </p:sp>
      <p:sp>
        <p:nvSpPr>
          <p:cNvPr id="8" name="Footer Placeholder 7"/>
          <p:cNvSpPr>
            <a:spLocks noGrp="1"/>
          </p:cNvSpPr>
          <p:nvPr>
            <p:ph type="ftr" sz="quarter" idx="11"/>
          </p:nvPr>
        </p:nvSpPr>
        <p:spPr/>
        <p:txBody>
          <a:bodyPr/>
          <a:lstStyle/>
          <a:p>
            <a:r>
              <a:rPr lang="en-US"/>
              <a:t>Machine Learning for Physics and Astronomy</a:t>
            </a:r>
          </a:p>
        </p:txBody>
      </p:sp>
      <p:sp>
        <p:nvSpPr>
          <p:cNvPr id="9" name="Slide Number Placeholder 8"/>
          <p:cNvSpPr>
            <a:spLocks noGrp="1"/>
          </p:cNvSpPr>
          <p:nvPr>
            <p:ph type="sldNum" sz="quarter" idx="12"/>
          </p:nvPr>
        </p:nvSpPr>
        <p:spPr/>
        <p:txBody>
          <a:bodyPr/>
          <a:lstStyle/>
          <a:p>
            <a:fld id="{23C9E6DF-D4C8-A448-A59B-32DEB3070FF7}" type="slidenum">
              <a:rPr lang="en-US" smtClean="0"/>
              <a:t>‹#›</a:t>
            </a:fld>
            <a:endParaRPr lang="en-US"/>
          </a:p>
        </p:txBody>
      </p:sp>
    </p:spTree>
    <p:extLst>
      <p:ext uri="{BB962C8B-B14F-4D97-AF65-F5344CB8AC3E}">
        <p14:creationId xmlns:p14="http://schemas.microsoft.com/office/powerpoint/2010/main" val="330039454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73581" y="3394480"/>
            <a:ext cx="9870643" cy="2340864"/>
          </a:xfrm>
          <a:solidFill>
            <a:srgbClr val="FFFFFF"/>
          </a:solidFill>
          <a:ln w="38100">
            <a:solidFill>
              <a:srgbClr val="404040"/>
            </a:solidFill>
          </a:ln>
        </p:spPr>
        <p:txBody>
          <a:bodyPr lIns="274320" rIns="274320" anchor="ctr" anchorCtr="1">
            <a:normAutofit/>
          </a:bodyPr>
          <a:lstStyle>
            <a:lvl1pPr>
              <a:defRPr sz="4978">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874875" y="6190172"/>
            <a:ext cx="7255053" cy="1799228"/>
          </a:xfrm>
        </p:spPr>
        <p:txBody>
          <a:bodyPr anchor="t" anchorCtr="1">
            <a:normAutofit/>
          </a:bodyPr>
          <a:lstStyle>
            <a:lvl1pPr marL="0" indent="0">
              <a:buNone/>
              <a:defRPr sz="2702">
                <a:solidFill>
                  <a:schemeClr val="tx1"/>
                </a:solidFill>
              </a:defRPr>
            </a:lvl1pPr>
            <a:lvl2pPr marL="650230" indent="0">
              <a:buNone/>
              <a:defRPr sz="2702">
                <a:solidFill>
                  <a:schemeClr val="tx1">
                    <a:tint val="75000"/>
                  </a:schemeClr>
                </a:solidFill>
              </a:defRPr>
            </a:lvl2pPr>
            <a:lvl3pPr marL="1300460" indent="0">
              <a:buNone/>
              <a:defRPr sz="2560">
                <a:solidFill>
                  <a:schemeClr val="tx1">
                    <a:tint val="75000"/>
                  </a:schemeClr>
                </a:solidFill>
              </a:defRPr>
            </a:lvl3pPr>
            <a:lvl4pPr marL="1950690" indent="0">
              <a:buNone/>
              <a:defRPr sz="2276">
                <a:solidFill>
                  <a:schemeClr val="tx1">
                    <a:tint val="75000"/>
                  </a:schemeClr>
                </a:solidFill>
              </a:defRPr>
            </a:lvl4pPr>
            <a:lvl5pPr marL="2600919" indent="0">
              <a:buNone/>
              <a:defRPr sz="2276">
                <a:solidFill>
                  <a:schemeClr val="tx1">
                    <a:tint val="75000"/>
                  </a:schemeClr>
                </a:solidFill>
              </a:defRPr>
            </a:lvl5pPr>
            <a:lvl6pPr marL="3251149" indent="0">
              <a:buNone/>
              <a:defRPr sz="2276">
                <a:solidFill>
                  <a:schemeClr val="tx1">
                    <a:tint val="75000"/>
                  </a:schemeClr>
                </a:solidFill>
              </a:defRPr>
            </a:lvl6pPr>
            <a:lvl7pPr marL="3901379" indent="0">
              <a:buNone/>
              <a:defRPr sz="2276">
                <a:solidFill>
                  <a:schemeClr val="tx1">
                    <a:tint val="75000"/>
                  </a:schemeClr>
                </a:solidFill>
              </a:defRPr>
            </a:lvl7pPr>
            <a:lvl8pPr marL="4551609" indent="0">
              <a:buNone/>
              <a:defRPr sz="2276">
                <a:solidFill>
                  <a:schemeClr val="tx1">
                    <a:tint val="75000"/>
                  </a:schemeClr>
                </a:solidFill>
              </a:defRPr>
            </a:lvl8pPr>
            <a:lvl9pPr marL="5201839" indent="0">
              <a:buNone/>
              <a:defRPr sz="2276">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B559FE14-C96F-2E4D-B6F3-AA2A4CFDA7DE}" type="datetime1">
              <a:rPr lang="en-US" smtClean="0"/>
              <a:t>5/30/23</a:t>
            </a:fld>
            <a:endParaRPr lang="en-US"/>
          </a:p>
        </p:txBody>
      </p:sp>
      <p:sp>
        <p:nvSpPr>
          <p:cNvPr id="8" name="Footer Placeholder 7"/>
          <p:cNvSpPr>
            <a:spLocks noGrp="1"/>
          </p:cNvSpPr>
          <p:nvPr>
            <p:ph type="ftr" sz="quarter" idx="11"/>
          </p:nvPr>
        </p:nvSpPr>
        <p:spPr/>
        <p:txBody>
          <a:bodyPr/>
          <a:lstStyle/>
          <a:p>
            <a:r>
              <a:rPr lang="en-US"/>
              <a:t>Machine Learning for Physics and Astronomy</a:t>
            </a:r>
          </a:p>
        </p:txBody>
      </p:sp>
      <p:sp>
        <p:nvSpPr>
          <p:cNvPr id="9" name="Slide Number Placeholder 8"/>
          <p:cNvSpPr>
            <a:spLocks noGrp="1"/>
          </p:cNvSpPr>
          <p:nvPr>
            <p:ph type="sldNum" sz="quarter" idx="12"/>
          </p:nvPr>
        </p:nvSpPr>
        <p:spPr/>
        <p:txBody>
          <a:bodyPr/>
          <a:lstStyle/>
          <a:p>
            <a:fld id="{23C9E6DF-D4C8-A448-A59B-32DEB3070FF7}" type="slidenum">
              <a:rPr lang="en-US" smtClean="0"/>
              <a:t>‹#›</a:t>
            </a:fld>
            <a:endParaRPr lang="en-US"/>
          </a:p>
        </p:txBody>
      </p:sp>
    </p:spTree>
    <p:extLst>
      <p:ext uri="{BB962C8B-B14F-4D97-AF65-F5344CB8AC3E}">
        <p14:creationId xmlns:p14="http://schemas.microsoft.com/office/powerpoint/2010/main" val="373636448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67630" y="3751885"/>
            <a:ext cx="4676299" cy="44117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760870" y="3751885"/>
            <a:ext cx="4679845" cy="44117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C717E476-D7D5-6945-BA69-E09A83275445}" type="datetime1">
              <a:rPr lang="en-US" smtClean="0"/>
              <a:t>5/30/23</a:t>
            </a:fld>
            <a:endParaRPr lang="en-US"/>
          </a:p>
        </p:txBody>
      </p:sp>
      <p:sp>
        <p:nvSpPr>
          <p:cNvPr id="9" name="Footer Placeholder 8"/>
          <p:cNvSpPr>
            <a:spLocks noGrp="1"/>
          </p:cNvSpPr>
          <p:nvPr>
            <p:ph type="ftr" sz="quarter" idx="11"/>
          </p:nvPr>
        </p:nvSpPr>
        <p:spPr/>
        <p:txBody>
          <a:bodyPr/>
          <a:lstStyle/>
          <a:p>
            <a:r>
              <a:rPr lang="en-US"/>
              <a:t>Machine Learning for Physics and Astronomy</a:t>
            </a:r>
          </a:p>
        </p:txBody>
      </p:sp>
      <p:sp>
        <p:nvSpPr>
          <p:cNvPr id="10" name="Slide Number Placeholder 9"/>
          <p:cNvSpPr>
            <a:spLocks noGrp="1"/>
          </p:cNvSpPr>
          <p:nvPr>
            <p:ph type="sldNum" sz="quarter" idx="12"/>
          </p:nvPr>
        </p:nvSpPr>
        <p:spPr/>
        <p:txBody>
          <a:bodyPr/>
          <a:lstStyle/>
          <a:p>
            <a:fld id="{23C9E6DF-D4C8-A448-A59B-32DEB3070FF7}" type="slidenum">
              <a:rPr lang="en-US" smtClean="0"/>
              <a:t>‹#›</a:t>
            </a:fld>
            <a:endParaRPr lang="en-US"/>
          </a:p>
        </p:txBody>
      </p:sp>
    </p:spTree>
    <p:extLst>
      <p:ext uri="{BB962C8B-B14F-4D97-AF65-F5344CB8AC3E}">
        <p14:creationId xmlns:p14="http://schemas.microsoft.com/office/powerpoint/2010/main" val="3093379985"/>
      </p:ext>
    </p:extLst>
  </p:cSld>
  <p:clrMapOvr>
    <a:masterClrMapping/>
  </p:clrMapOvr>
  <p:extLst>
    <p:ext uri="{DCECCB84-F9BA-43D5-87BE-67443E8EF086}">
      <p15:sldGuideLst xmlns:p15="http://schemas.microsoft.com/office/powerpoint/2012/main"/>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67629" y="3290218"/>
            <a:ext cx="4676301" cy="1001368"/>
          </a:xfrm>
        </p:spPr>
        <p:txBody>
          <a:bodyPr anchor="b" anchorCtr="1">
            <a:normAutofit/>
          </a:bodyPr>
          <a:lstStyle>
            <a:lvl1pPr marL="0" indent="0" algn="ctr">
              <a:buNone/>
              <a:defRPr sz="2702" b="0" cap="all" spc="142" baseline="0">
                <a:solidFill>
                  <a:schemeClr val="tx2"/>
                </a:solidFill>
              </a:defRPr>
            </a:lvl1pPr>
            <a:lvl2pPr marL="650230" indent="0">
              <a:buNone/>
              <a:defRPr sz="2702" b="1"/>
            </a:lvl2pPr>
            <a:lvl3pPr marL="1300460" indent="0">
              <a:buNone/>
              <a:defRPr sz="2560" b="1"/>
            </a:lvl3pPr>
            <a:lvl4pPr marL="1950690" indent="0">
              <a:buNone/>
              <a:defRPr sz="2276" b="1"/>
            </a:lvl4pPr>
            <a:lvl5pPr marL="2600919" indent="0">
              <a:buNone/>
              <a:defRPr sz="2276" b="1"/>
            </a:lvl5pPr>
            <a:lvl6pPr marL="3251149" indent="0">
              <a:buNone/>
              <a:defRPr sz="2276" b="1"/>
            </a:lvl6pPr>
            <a:lvl7pPr marL="3901379" indent="0">
              <a:buNone/>
              <a:defRPr sz="2276" b="1"/>
            </a:lvl7pPr>
            <a:lvl8pPr marL="4551609" indent="0">
              <a:buNone/>
              <a:defRPr sz="2276" b="1"/>
            </a:lvl8pPr>
            <a:lvl9pPr marL="5201839" indent="0">
              <a:buNone/>
              <a:defRPr sz="2276" b="1"/>
            </a:lvl9pPr>
          </a:lstStyle>
          <a:p>
            <a:pPr lvl="0"/>
            <a:r>
              <a:rPr lang="en-US"/>
              <a:t>Click to edit Master text styles</a:t>
            </a:r>
          </a:p>
        </p:txBody>
      </p:sp>
      <p:sp>
        <p:nvSpPr>
          <p:cNvPr id="4" name="Content Placeholder 3"/>
          <p:cNvSpPr>
            <a:spLocks noGrp="1"/>
          </p:cNvSpPr>
          <p:nvPr>
            <p:ph sz="half" idx="2"/>
          </p:nvPr>
        </p:nvSpPr>
        <p:spPr>
          <a:xfrm>
            <a:off x="1567629" y="4470400"/>
            <a:ext cx="4676301" cy="3693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760870" y="4470400"/>
            <a:ext cx="4679845" cy="3693193"/>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760870" y="3290218"/>
            <a:ext cx="4679845" cy="1001368"/>
          </a:xfrm>
        </p:spPr>
        <p:txBody>
          <a:bodyPr anchor="b" anchorCtr="1">
            <a:normAutofit/>
          </a:bodyPr>
          <a:lstStyle>
            <a:lvl1pPr marL="0" indent="0" algn="ctr">
              <a:buNone/>
              <a:defRPr sz="2702" b="0" cap="all" spc="142" baseline="0">
                <a:solidFill>
                  <a:schemeClr val="tx2"/>
                </a:solidFill>
              </a:defRPr>
            </a:lvl1pPr>
            <a:lvl2pPr marL="650230" indent="0">
              <a:buNone/>
              <a:defRPr sz="2702" b="1"/>
            </a:lvl2pPr>
            <a:lvl3pPr marL="1300460" indent="0">
              <a:buNone/>
              <a:defRPr sz="2560" b="1"/>
            </a:lvl3pPr>
            <a:lvl4pPr marL="1950690" indent="0">
              <a:buNone/>
              <a:defRPr sz="2276" b="1"/>
            </a:lvl4pPr>
            <a:lvl5pPr marL="2600919" indent="0">
              <a:buNone/>
              <a:defRPr sz="2276" b="1"/>
            </a:lvl5pPr>
            <a:lvl6pPr marL="3251149" indent="0">
              <a:buNone/>
              <a:defRPr sz="2276" b="1"/>
            </a:lvl6pPr>
            <a:lvl7pPr marL="3901379" indent="0">
              <a:buNone/>
              <a:defRPr sz="2276" b="1"/>
            </a:lvl7pPr>
            <a:lvl8pPr marL="4551609" indent="0">
              <a:buNone/>
              <a:defRPr sz="2276" b="1"/>
            </a:lvl8pPr>
            <a:lvl9pPr marL="5201839" indent="0">
              <a:buNone/>
              <a:defRPr sz="2276" b="1"/>
            </a:lvl9pPr>
          </a:lstStyle>
          <a:p>
            <a:pPr lvl="0"/>
            <a:r>
              <a:rPr lang="en-US"/>
              <a:t>Click to edit Master text styles</a:t>
            </a:r>
          </a:p>
        </p:txBody>
      </p:sp>
      <p:sp>
        <p:nvSpPr>
          <p:cNvPr id="7" name="Date Placeholder 6"/>
          <p:cNvSpPr>
            <a:spLocks noGrp="1"/>
          </p:cNvSpPr>
          <p:nvPr>
            <p:ph type="dt" sz="half" idx="10"/>
          </p:nvPr>
        </p:nvSpPr>
        <p:spPr/>
        <p:txBody>
          <a:bodyPr/>
          <a:lstStyle/>
          <a:p>
            <a:fld id="{411E0FA0-D9B2-4147-8208-908E8303C111}" type="datetime1">
              <a:rPr lang="en-US" smtClean="0"/>
              <a:t>5/30/23</a:t>
            </a:fld>
            <a:endParaRPr lang="en-US"/>
          </a:p>
        </p:txBody>
      </p:sp>
      <p:sp>
        <p:nvSpPr>
          <p:cNvPr id="8" name="Footer Placeholder 7"/>
          <p:cNvSpPr>
            <a:spLocks noGrp="1"/>
          </p:cNvSpPr>
          <p:nvPr>
            <p:ph type="ftr" sz="quarter" idx="11"/>
          </p:nvPr>
        </p:nvSpPr>
        <p:spPr/>
        <p:txBody>
          <a:bodyPr/>
          <a:lstStyle/>
          <a:p>
            <a:r>
              <a:rPr lang="en-US"/>
              <a:t>Machine Learning for Physics and Astronomy</a:t>
            </a:r>
          </a:p>
        </p:txBody>
      </p:sp>
      <p:sp>
        <p:nvSpPr>
          <p:cNvPr id="9" name="Slide Number Placeholder 8"/>
          <p:cNvSpPr>
            <a:spLocks noGrp="1"/>
          </p:cNvSpPr>
          <p:nvPr>
            <p:ph type="sldNum" sz="quarter" idx="12"/>
          </p:nvPr>
        </p:nvSpPr>
        <p:spPr/>
        <p:txBody>
          <a:bodyPr/>
          <a:lstStyle/>
          <a:p>
            <a:fld id="{23C9E6DF-D4C8-A448-A59B-32DEB3070FF7}" type="slidenum">
              <a:rPr lang="en-US" smtClean="0"/>
              <a:t>‹#›</a:t>
            </a:fld>
            <a:endParaRPr lang="en-US"/>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12955837"/>
      </p:ext>
    </p:extLst>
  </p:cSld>
  <p:clrMapOvr>
    <a:masterClrMapping/>
  </p:clrMapOvr>
  <p:extLst>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02D7790-25FB-E54C-8B5C-4C642DDB5076}" type="datetime1">
              <a:rPr lang="en-US" smtClean="0"/>
              <a:t>5/30/23</a:t>
            </a:fld>
            <a:endParaRPr lang="en-US"/>
          </a:p>
        </p:txBody>
      </p:sp>
      <p:sp>
        <p:nvSpPr>
          <p:cNvPr id="4" name="Footer Placeholder 3"/>
          <p:cNvSpPr>
            <a:spLocks noGrp="1"/>
          </p:cNvSpPr>
          <p:nvPr>
            <p:ph type="ftr" sz="quarter" idx="11"/>
          </p:nvPr>
        </p:nvSpPr>
        <p:spPr/>
        <p:txBody>
          <a:bodyPr/>
          <a:lstStyle/>
          <a:p>
            <a:r>
              <a:rPr lang="en-US"/>
              <a:t>Machine Learning for Physics and Astronomy</a:t>
            </a:r>
          </a:p>
        </p:txBody>
      </p:sp>
      <p:sp>
        <p:nvSpPr>
          <p:cNvPr id="5" name="Slide Number Placeholder 4"/>
          <p:cNvSpPr>
            <a:spLocks noGrp="1"/>
          </p:cNvSpPr>
          <p:nvPr>
            <p:ph type="sldNum" sz="quarter" idx="12"/>
          </p:nvPr>
        </p:nvSpPr>
        <p:spPr/>
        <p:txBody>
          <a:bodyPr/>
          <a:lstStyle/>
          <a:p>
            <a:fld id="{23C9E6DF-D4C8-A448-A59B-32DEB3070FF7}" type="slidenum">
              <a:rPr lang="en-US" smtClean="0"/>
              <a:t>‹#›</a:t>
            </a:fld>
            <a:endParaRPr lang="en-US"/>
          </a:p>
        </p:txBody>
      </p:sp>
    </p:spTree>
    <p:extLst>
      <p:ext uri="{BB962C8B-B14F-4D97-AF65-F5344CB8AC3E}">
        <p14:creationId xmlns:p14="http://schemas.microsoft.com/office/powerpoint/2010/main" val="86813289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85366D-45C0-654E-850E-66331EAE456A}" type="datetime1">
              <a:rPr lang="en-US" smtClean="0"/>
              <a:t>5/30/23</a:t>
            </a:fld>
            <a:endParaRPr lang="en-US"/>
          </a:p>
        </p:txBody>
      </p:sp>
      <p:sp>
        <p:nvSpPr>
          <p:cNvPr id="3" name="Footer Placeholder 2"/>
          <p:cNvSpPr>
            <a:spLocks noGrp="1"/>
          </p:cNvSpPr>
          <p:nvPr>
            <p:ph type="ftr" sz="quarter" idx="11"/>
          </p:nvPr>
        </p:nvSpPr>
        <p:spPr/>
        <p:txBody>
          <a:bodyPr/>
          <a:lstStyle/>
          <a:p>
            <a:r>
              <a:rPr lang="en-US"/>
              <a:t>Machine Learning for Physics and Astronomy</a:t>
            </a:r>
          </a:p>
        </p:txBody>
      </p:sp>
      <p:sp>
        <p:nvSpPr>
          <p:cNvPr id="4" name="Slide Number Placeholder 3"/>
          <p:cNvSpPr>
            <a:spLocks noGrp="1"/>
          </p:cNvSpPr>
          <p:nvPr>
            <p:ph type="sldNum" sz="quarter" idx="12"/>
          </p:nvPr>
        </p:nvSpPr>
        <p:spPr/>
        <p:txBody>
          <a:bodyPr/>
          <a:lstStyle/>
          <a:p>
            <a:fld id="{23C9E6DF-D4C8-A448-A59B-32DEB3070FF7}" type="slidenum">
              <a:rPr lang="en-US" smtClean="0"/>
              <a:t>‹#›</a:t>
            </a:fld>
            <a:endParaRPr lang="en-US"/>
          </a:p>
        </p:txBody>
      </p:sp>
    </p:spTree>
    <p:extLst>
      <p:ext uri="{BB962C8B-B14F-4D97-AF65-F5344CB8AC3E}">
        <p14:creationId xmlns:p14="http://schemas.microsoft.com/office/powerpoint/2010/main" val="4978139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6502400" y="0"/>
            <a:ext cx="6502400" cy="9753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1222" y="3191224"/>
            <a:ext cx="4679956" cy="1623462"/>
          </a:xfrm>
          <a:solidFill>
            <a:srgbClr val="FFFFFF"/>
          </a:solidFill>
          <a:ln>
            <a:solidFill>
              <a:srgbClr val="404040"/>
            </a:solidFill>
          </a:ln>
        </p:spPr>
        <p:txBody>
          <a:bodyPr anchor="ctr" anchorCtr="1">
            <a:normAutofit/>
          </a:bodyPr>
          <a:lstStyle>
            <a:lvl1pPr>
              <a:defRPr sz="2987">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7185152" y="1144423"/>
            <a:ext cx="5136896" cy="7464755"/>
          </a:xfrm>
        </p:spPr>
        <p:txBody>
          <a:bodyPr>
            <a:normAutofit/>
          </a:bodyPr>
          <a:lstStyle>
            <a:lvl1pPr>
              <a:defRPr sz="2702">
                <a:solidFill>
                  <a:schemeClr val="tx1"/>
                </a:solidFill>
              </a:defRPr>
            </a:lvl1pPr>
            <a:lvl2pPr>
              <a:defRPr sz="2276">
                <a:solidFill>
                  <a:schemeClr val="tx1"/>
                </a:solidFill>
              </a:defRPr>
            </a:lvl2pPr>
            <a:lvl3pPr>
              <a:defRPr sz="2276">
                <a:solidFill>
                  <a:schemeClr val="tx1"/>
                </a:solidFill>
              </a:defRPr>
            </a:lvl3pPr>
            <a:lvl4pPr>
              <a:defRPr sz="2276">
                <a:solidFill>
                  <a:schemeClr val="tx1"/>
                </a:solidFill>
              </a:defRPr>
            </a:lvl4pPr>
            <a:lvl5pPr>
              <a:defRPr sz="2276">
                <a:solidFill>
                  <a:schemeClr val="tx1"/>
                </a:solidFill>
              </a:defRPr>
            </a:lvl5pPr>
            <a:lvl6pPr>
              <a:defRPr sz="2276"/>
            </a:lvl6pPr>
            <a:lvl7pPr>
              <a:defRPr sz="2276"/>
            </a:lvl7pPr>
            <a:lvl8pPr>
              <a:defRPr sz="2276"/>
            </a:lvl8pPr>
            <a:lvl9pPr>
              <a:defRPr sz="2276"/>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27328" y="5048772"/>
            <a:ext cx="4047744" cy="3120407"/>
          </a:xfrm>
        </p:spPr>
        <p:txBody>
          <a:bodyPr anchor="t" anchorCtr="1">
            <a:normAutofit/>
          </a:bodyPr>
          <a:lstStyle>
            <a:lvl1pPr marL="0" indent="0" algn="ctr">
              <a:buNone/>
              <a:defRPr sz="2133">
                <a:solidFill>
                  <a:schemeClr val="tx1">
                    <a:lumMod val="85000"/>
                    <a:lumOff val="15000"/>
                  </a:schemeClr>
                </a:solidFill>
              </a:defRPr>
            </a:lvl1pPr>
            <a:lvl2pPr marL="650230" indent="0">
              <a:buNone/>
              <a:defRPr sz="1991"/>
            </a:lvl2pPr>
            <a:lvl3pPr marL="1300460" indent="0">
              <a:buNone/>
              <a:defRPr sz="1707"/>
            </a:lvl3pPr>
            <a:lvl4pPr marL="1950690" indent="0">
              <a:buNone/>
              <a:defRPr sz="1422"/>
            </a:lvl4pPr>
            <a:lvl5pPr marL="2600919" indent="0">
              <a:buNone/>
              <a:defRPr sz="1422"/>
            </a:lvl5pPr>
            <a:lvl6pPr marL="3251149" indent="0">
              <a:buNone/>
              <a:defRPr sz="1422"/>
            </a:lvl6pPr>
            <a:lvl7pPr marL="3901379" indent="0">
              <a:buNone/>
              <a:defRPr sz="1422"/>
            </a:lvl7pPr>
            <a:lvl8pPr marL="4551609" indent="0">
              <a:buNone/>
              <a:defRPr sz="1422"/>
            </a:lvl8pPr>
            <a:lvl9pPr marL="5201839" indent="0">
              <a:buNone/>
              <a:defRPr sz="1422"/>
            </a:lvl9pPr>
          </a:lstStyle>
          <a:p>
            <a:pPr lvl="0"/>
            <a:r>
              <a:rPr lang="en-US"/>
              <a:t>Click to edit Master text styles</a:t>
            </a:r>
          </a:p>
        </p:txBody>
      </p:sp>
      <p:sp>
        <p:nvSpPr>
          <p:cNvPr id="9" name="Date Placeholder 8"/>
          <p:cNvSpPr>
            <a:spLocks noGrp="1"/>
          </p:cNvSpPr>
          <p:nvPr>
            <p:ph type="dt" sz="half" idx="10"/>
          </p:nvPr>
        </p:nvSpPr>
        <p:spPr/>
        <p:txBody>
          <a:bodyPr/>
          <a:lstStyle/>
          <a:p>
            <a:fld id="{D6387A0C-CF11-F14C-BAC2-14841F16619E}" type="datetime1">
              <a:rPr lang="en-US" smtClean="0"/>
              <a:t>5/30/23</a:t>
            </a:fld>
            <a:endParaRPr lang="en-US"/>
          </a:p>
        </p:txBody>
      </p:sp>
      <p:sp>
        <p:nvSpPr>
          <p:cNvPr id="10" name="Footer Placeholder 9"/>
          <p:cNvSpPr>
            <a:spLocks noGrp="1"/>
          </p:cNvSpPr>
          <p:nvPr>
            <p:ph type="ftr" sz="quarter" idx="11"/>
          </p:nvPr>
        </p:nvSpPr>
        <p:spPr>
          <a:xfrm>
            <a:off x="911222" y="8869274"/>
            <a:ext cx="5413544" cy="455168"/>
          </a:xfrm>
        </p:spPr>
        <p:txBody>
          <a:bodyPr>
            <a:normAutofit/>
          </a:bodyPr>
          <a:lstStyle>
            <a:lvl1pPr>
              <a:defRPr>
                <a:solidFill>
                  <a:schemeClr val="tx1">
                    <a:alpha val="70000"/>
                  </a:schemeClr>
                </a:solidFill>
              </a:defRPr>
            </a:lvl1pPr>
          </a:lstStyle>
          <a:p>
            <a:r>
              <a:rPr lang="en-US"/>
              <a:t>Machine Learning for Physics and Astronomy</a:t>
            </a:r>
          </a:p>
        </p:txBody>
      </p:sp>
      <p:sp>
        <p:nvSpPr>
          <p:cNvPr id="11" name="Slide Number Placeholder 10"/>
          <p:cNvSpPr>
            <a:spLocks noGrp="1"/>
          </p:cNvSpPr>
          <p:nvPr>
            <p:ph type="sldNum" sz="quarter" idx="12"/>
          </p:nvPr>
        </p:nvSpPr>
        <p:spPr/>
        <p:txBody>
          <a:bodyPr/>
          <a:lstStyle/>
          <a:p>
            <a:fld id="{23C9E6DF-D4C8-A448-A59B-32DEB3070FF7}" type="slidenum">
              <a:rPr lang="en-US" smtClean="0"/>
              <a:t>‹#›</a:t>
            </a:fld>
            <a:endParaRPr lang="en-US"/>
          </a:p>
        </p:txBody>
      </p:sp>
    </p:spTree>
    <p:extLst>
      <p:ext uri="{BB962C8B-B14F-4D97-AF65-F5344CB8AC3E}">
        <p14:creationId xmlns:p14="http://schemas.microsoft.com/office/powerpoint/2010/main" val="1619757905"/>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8C1B375-16D5-F343-9C0E-AD3735F106C7}" type="datetimeFigureOut">
              <a:rPr lang="en-US" smtClean="0"/>
              <a:t>5/30/23</a:t>
            </a:fld>
            <a:endParaRPr lang="en-US"/>
          </a:p>
        </p:txBody>
      </p:sp>
      <p:sp>
        <p:nvSpPr>
          <p:cNvPr id="8" name="Footer Placeholder 7"/>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3597452275"/>
      </p:ext>
    </p:extLst>
  </p:cSld>
  <p:clrMapOvr>
    <a:masterClrMapping/>
  </p:clrMapOvr>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0336" y="3191222"/>
            <a:ext cx="4681728" cy="1625600"/>
          </a:xfrm>
          <a:solidFill>
            <a:srgbClr val="FFFFFF"/>
          </a:solidFill>
          <a:ln>
            <a:solidFill>
              <a:srgbClr val="262626"/>
            </a:solidFill>
          </a:ln>
        </p:spPr>
        <p:txBody>
          <a:bodyPr anchor="ctr" anchorCtr="1">
            <a:noAutofit/>
          </a:bodyPr>
          <a:lstStyle>
            <a:lvl1pPr>
              <a:defRPr sz="2987">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502401" y="0"/>
            <a:ext cx="6508904" cy="9753600"/>
          </a:xfrm>
          <a:solidFill>
            <a:schemeClr val="bg1"/>
          </a:solidFill>
        </p:spPr>
        <p:txBody>
          <a:bodyPr anchor="t"/>
          <a:lstStyle>
            <a:lvl1pPr marL="0" indent="0">
              <a:buNone/>
              <a:defRPr sz="4551">
                <a:solidFill>
                  <a:schemeClr val="tx1"/>
                </a:solidFill>
              </a:defRPr>
            </a:lvl1pPr>
            <a:lvl2pPr marL="650230" indent="0">
              <a:buNone/>
              <a:defRPr sz="3982"/>
            </a:lvl2pPr>
            <a:lvl3pPr marL="1300460" indent="0">
              <a:buNone/>
              <a:defRPr sz="3413"/>
            </a:lvl3pPr>
            <a:lvl4pPr marL="1950690" indent="0">
              <a:buNone/>
              <a:defRPr sz="2844"/>
            </a:lvl4pPr>
            <a:lvl5pPr marL="2600919" indent="0">
              <a:buNone/>
              <a:defRPr sz="2844"/>
            </a:lvl5pPr>
            <a:lvl6pPr marL="3251149" indent="0">
              <a:buNone/>
              <a:defRPr sz="2844"/>
            </a:lvl6pPr>
            <a:lvl7pPr marL="3901379" indent="0">
              <a:buNone/>
              <a:defRPr sz="2844"/>
            </a:lvl7pPr>
            <a:lvl8pPr marL="4551609" indent="0">
              <a:buNone/>
              <a:defRPr sz="2844"/>
            </a:lvl8pPr>
            <a:lvl9pPr marL="5201839" indent="0">
              <a:buNone/>
              <a:defRPr sz="2844"/>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1227328" y="5048774"/>
            <a:ext cx="4047744" cy="3120408"/>
          </a:xfrm>
        </p:spPr>
        <p:txBody>
          <a:bodyPr anchor="t" anchorCtr="1">
            <a:normAutofit/>
          </a:bodyPr>
          <a:lstStyle>
            <a:lvl1pPr marL="0" indent="0" algn="ctr">
              <a:buNone/>
              <a:defRPr sz="2133">
                <a:solidFill>
                  <a:schemeClr val="tx1">
                    <a:lumMod val="85000"/>
                    <a:lumOff val="15000"/>
                  </a:schemeClr>
                </a:solidFill>
              </a:defRPr>
            </a:lvl1pPr>
            <a:lvl2pPr marL="650230" indent="0">
              <a:buNone/>
              <a:defRPr sz="1991"/>
            </a:lvl2pPr>
            <a:lvl3pPr marL="1300460" indent="0">
              <a:buNone/>
              <a:defRPr sz="1707"/>
            </a:lvl3pPr>
            <a:lvl4pPr marL="1950690" indent="0">
              <a:buNone/>
              <a:defRPr sz="1422"/>
            </a:lvl4pPr>
            <a:lvl5pPr marL="2600919" indent="0">
              <a:buNone/>
              <a:defRPr sz="1422"/>
            </a:lvl5pPr>
            <a:lvl6pPr marL="3251149" indent="0">
              <a:buNone/>
              <a:defRPr sz="1422"/>
            </a:lvl6pPr>
            <a:lvl7pPr marL="3901379" indent="0">
              <a:buNone/>
              <a:defRPr sz="1422"/>
            </a:lvl7pPr>
            <a:lvl8pPr marL="4551609" indent="0">
              <a:buNone/>
              <a:defRPr sz="1422"/>
            </a:lvl8pPr>
            <a:lvl9pPr marL="5201839" indent="0">
              <a:buNone/>
              <a:defRPr sz="1422"/>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3A368F6F-09DC-E54B-AB55-6E7297928F44}" type="datetime1">
              <a:rPr lang="en-US" smtClean="0"/>
              <a:t>5/30/23</a:t>
            </a:fld>
            <a:endParaRPr lang="en-US"/>
          </a:p>
        </p:txBody>
      </p:sp>
      <p:sp>
        <p:nvSpPr>
          <p:cNvPr id="9" name="Footer Placeholder 8"/>
          <p:cNvSpPr>
            <a:spLocks noGrp="1"/>
          </p:cNvSpPr>
          <p:nvPr>
            <p:ph type="ftr" sz="quarter" idx="11"/>
          </p:nvPr>
        </p:nvSpPr>
        <p:spPr>
          <a:xfrm>
            <a:off x="910336" y="8869274"/>
            <a:ext cx="5409997" cy="455168"/>
          </a:xfrm>
        </p:spPr>
        <p:txBody>
          <a:bodyPr>
            <a:normAutofit/>
          </a:bodyPr>
          <a:lstStyle>
            <a:lvl1pPr>
              <a:defRPr>
                <a:solidFill>
                  <a:schemeClr val="tx1">
                    <a:alpha val="70000"/>
                  </a:schemeClr>
                </a:solidFill>
              </a:defRPr>
            </a:lvl1pPr>
          </a:lstStyle>
          <a:p>
            <a:r>
              <a:rPr lang="en-US"/>
              <a:t>Machine Learning for Physics and Astronomy</a:t>
            </a:r>
          </a:p>
        </p:txBody>
      </p:sp>
      <p:sp>
        <p:nvSpPr>
          <p:cNvPr id="10" name="Slide Number Placeholder 9"/>
          <p:cNvSpPr>
            <a:spLocks noGrp="1"/>
          </p:cNvSpPr>
          <p:nvPr>
            <p:ph type="sldNum" sz="quarter" idx="12"/>
          </p:nvPr>
        </p:nvSpPr>
        <p:spPr/>
        <p:txBody>
          <a:bodyPr/>
          <a:lstStyle/>
          <a:p>
            <a:fld id="{23C9E6DF-D4C8-A448-A59B-32DEB3070FF7}" type="slidenum">
              <a:rPr lang="en-US" smtClean="0"/>
              <a:t>‹#›</a:t>
            </a:fld>
            <a:endParaRPr lang="en-US"/>
          </a:p>
        </p:txBody>
      </p:sp>
    </p:spTree>
    <p:extLst>
      <p:ext uri="{BB962C8B-B14F-4D97-AF65-F5344CB8AC3E}">
        <p14:creationId xmlns:p14="http://schemas.microsoft.com/office/powerpoint/2010/main" val="378461793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B0432A6-097D-4F4F-A41A-EC7107E67D3B}" type="datetime1">
              <a:rPr lang="en-US" smtClean="0"/>
              <a:t>5/30/23</a:t>
            </a:fld>
            <a:endParaRPr lang="en-US"/>
          </a:p>
        </p:txBody>
      </p:sp>
      <p:sp>
        <p:nvSpPr>
          <p:cNvPr id="5" name="Footer Placeholder 4"/>
          <p:cNvSpPr>
            <a:spLocks noGrp="1"/>
          </p:cNvSpPr>
          <p:nvPr>
            <p:ph type="ftr" sz="quarter" idx="11"/>
          </p:nvPr>
        </p:nvSpPr>
        <p:spPr/>
        <p:txBody>
          <a:bodyPr/>
          <a:lstStyle/>
          <a:p>
            <a:r>
              <a:rPr lang="en-US"/>
              <a:t>Machine Learning for Physics and Astronomy</a:t>
            </a:r>
          </a:p>
        </p:txBody>
      </p:sp>
      <p:sp>
        <p:nvSpPr>
          <p:cNvPr id="6" name="Slide Number Placeholder 5"/>
          <p:cNvSpPr>
            <a:spLocks noGrp="1"/>
          </p:cNvSpPr>
          <p:nvPr>
            <p:ph type="sldNum" sz="quarter" idx="12"/>
          </p:nvPr>
        </p:nvSpPr>
        <p:spPr/>
        <p:txBody>
          <a:bodyPr/>
          <a:lstStyle/>
          <a:p>
            <a:fld id="{23C9E6DF-D4C8-A448-A59B-32DEB3070FF7}" type="slidenum">
              <a:rPr lang="en-US" smtClean="0"/>
              <a:t>‹#›</a:t>
            </a:fld>
            <a:endParaRPr lang="en-US"/>
          </a:p>
        </p:txBody>
      </p:sp>
    </p:spTree>
    <p:extLst>
      <p:ext uri="{BB962C8B-B14F-4D97-AF65-F5344CB8AC3E}">
        <p14:creationId xmlns:p14="http://schemas.microsoft.com/office/powerpoint/2010/main" val="338597874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29986" y="1332992"/>
            <a:ext cx="1498974" cy="7087616"/>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84155" y="1332992"/>
            <a:ext cx="6707447" cy="708761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88B80F1-A54E-EA4C-A93D-A7D09BEDA789}" type="datetime1">
              <a:rPr lang="en-US" smtClean="0"/>
              <a:t>5/30/23</a:t>
            </a:fld>
            <a:endParaRPr lang="en-US"/>
          </a:p>
        </p:txBody>
      </p:sp>
      <p:sp>
        <p:nvSpPr>
          <p:cNvPr id="5" name="Footer Placeholder 4"/>
          <p:cNvSpPr>
            <a:spLocks noGrp="1"/>
          </p:cNvSpPr>
          <p:nvPr>
            <p:ph type="ftr" sz="quarter" idx="11"/>
          </p:nvPr>
        </p:nvSpPr>
        <p:spPr/>
        <p:txBody>
          <a:bodyPr/>
          <a:lstStyle/>
          <a:p>
            <a:r>
              <a:rPr lang="en-US"/>
              <a:t>Machine Learning for Physics and Astronomy</a:t>
            </a:r>
          </a:p>
        </p:txBody>
      </p:sp>
      <p:sp>
        <p:nvSpPr>
          <p:cNvPr id="6" name="Slide Number Placeholder 5"/>
          <p:cNvSpPr>
            <a:spLocks noGrp="1"/>
          </p:cNvSpPr>
          <p:nvPr>
            <p:ph type="sldNum" sz="quarter" idx="12"/>
          </p:nvPr>
        </p:nvSpPr>
        <p:spPr/>
        <p:txBody>
          <a:bodyPr/>
          <a:lstStyle/>
          <a:p>
            <a:fld id="{23C9E6DF-D4C8-A448-A59B-32DEB3070FF7}" type="slidenum">
              <a:rPr lang="en-US" smtClean="0"/>
              <a:t>‹#›</a:t>
            </a:fld>
            <a:endParaRPr lang="en-US"/>
          </a:p>
        </p:txBody>
      </p:sp>
    </p:spTree>
    <p:extLst>
      <p:ext uri="{BB962C8B-B14F-4D97-AF65-F5344CB8AC3E}">
        <p14:creationId xmlns:p14="http://schemas.microsoft.com/office/powerpoint/2010/main" val="7342877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73581" y="3394480"/>
            <a:ext cx="9870643" cy="2340864"/>
          </a:xfrm>
          <a:solidFill>
            <a:srgbClr val="FFFFFF"/>
          </a:solidFill>
          <a:ln w="38100">
            <a:solidFill>
              <a:srgbClr val="404040"/>
            </a:solidFill>
          </a:ln>
        </p:spPr>
        <p:txBody>
          <a:bodyPr lIns="274320" rIns="274320" anchor="ctr" anchorCtr="1">
            <a:normAutofit/>
          </a:bodyPr>
          <a:lstStyle>
            <a:lvl1pPr>
              <a:defRPr sz="4978">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874875" y="6190172"/>
            <a:ext cx="7255053" cy="1799228"/>
          </a:xfrm>
        </p:spPr>
        <p:txBody>
          <a:bodyPr anchor="t" anchorCtr="1">
            <a:normAutofit/>
          </a:bodyPr>
          <a:lstStyle>
            <a:lvl1pPr marL="0" indent="0">
              <a:buNone/>
              <a:defRPr sz="2702">
                <a:solidFill>
                  <a:schemeClr val="tx1"/>
                </a:solidFill>
              </a:defRPr>
            </a:lvl1pPr>
            <a:lvl2pPr marL="650230" indent="0">
              <a:buNone/>
              <a:defRPr sz="2702">
                <a:solidFill>
                  <a:schemeClr val="tx1">
                    <a:tint val="75000"/>
                  </a:schemeClr>
                </a:solidFill>
              </a:defRPr>
            </a:lvl2pPr>
            <a:lvl3pPr marL="1300460" indent="0">
              <a:buNone/>
              <a:defRPr sz="2560">
                <a:solidFill>
                  <a:schemeClr val="tx1">
                    <a:tint val="75000"/>
                  </a:schemeClr>
                </a:solidFill>
              </a:defRPr>
            </a:lvl3pPr>
            <a:lvl4pPr marL="1950690" indent="0">
              <a:buNone/>
              <a:defRPr sz="2276">
                <a:solidFill>
                  <a:schemeClr val="tx1">
                    <a:tint val="75000"/>
                  </a:schemeClr>
                </a:solidFill>
              </a:defRPr>
            </a:lvl4pPr>
            <a:lvl5pPr marL="2600919" indent="0">
              <a:buNone/>
              <a:defRPr sz="2276">
                <a:solidFill>
                  <a:schemeClr val="tx1">
                    <a:tint val="75000"/>
                  </a:schemeClr>
                </a:solidFill>
              </a:defRPr>
            </a:lvl5pPr>
            <a:lvl6pPr marL="3251149" indent="0">
              <a:buNone/>
              <a:defRPr sz="2276">
                <a:solidFill>
                  <a:schemeClr val="tx1">
                    <a:tint val="75000"/>
                  </a:schemeClr>
                </a:solidFill>
              </a:defRPr>
            </a:lvl6pPr>
            <a:lvl7pPr marL="3901379" indent="0">
              <a:buNone/>
              <a:defRPr sz="2276">
                <a:solidFill>
                  <a:schemeClr val="tx1">
                    <a:tint val="75000"/>
                  </a:schemeClr>
                </a:solidFill>
              </a:defRPr>
            </a:lvl7pPr>
            <a:lvl8pPr marL="4551609" indent="0">
              <a:buNone/>
              <a:defRPr sz="2276">
                <a:solidFill>
                  <a:schemeClr val="tx1">
                    <a:tint val="75000"/>
                  </a:schemeClr>
                </a:solidFill>
              </a:defRPr>
            </a:lvl8pPr>
            <a:lvl9pPr marL="5201839" indent="0">
              <a:buNone/>
              <a:defRPr sz="2276">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C8C1B375-16D5-F343-9C0E-AD3735F106C7}" type="datetimeFigureOut">
              <a:rPr lang="en-US" smtClean="0"/>
              <a:t>5/30/23</a:t>
            </a:fld>
            <a:endParaRPr lang="en-US"/>
          </a:p>
        </p:txBody>
      </p:sp>
      <p:sp>
        <p:nvSpPr>
          <p:cNvPr id="8" name="Footer Placeholder 7"/>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3498012747"/>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67630" y="3751885"/>
            <a:ext cx="4676299" cy="44117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760870" y="3751885"/>
            <a:ext cx="4679845" cy="44117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C8C1B375-16D5-F343-9C0E-AD3735F106C7}" type="datetimeFigureOut">
              <a:rPr lang="en-US" smtClean="0"/>
              <a:t>5/30/23</a:t>
            </a:fld>
            <a:endParaRPr lang="en-US"/>
          </a:p>
        </p:txBody>
      </p:sp>
      <p:sp>
        <p:nvSpPr>
          <p:cNvPr id="9" name="Footer Placeholder 8"/>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1975114556"/>
      </p:ext>
    </p:extLst>
  </p:cSld>
  <p:clrMapOvr>
    <a:masterClrMapping/>
  </p:clrMapOvr>
  <p:transition/>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67629" y="3290218"/>
            <a:ext cx="4676301" cy="1001368"/>
          </a:xfrm>
        </p:spPr>
        <p:txBody>
          <a:bodyPr anchor="b" anchorCtr="1">
            <a:normAutofit/>
          </a:bodyPr>
          <a:lstStyle>
            <a:lvl1pPr marL="0" indent="0" algn="ctr">
              <a:buNone/>
              <a:defRPr sz="2702" b="0" cap="all" spc="142" baseline="0">
                <a:solidFill>
                  <a:schemeClr val="tx2"/>
                </a:solidFill>
              </a:defRPr>
            </a:lvl1pPr>
            <a:lvl2pPr marL="650230" indent="0">
              <a:buNone/>
              <a:defRPr sz="2702" b="1"/>
            </a:lvl2pPr>
            <a:lvl3pPr marL="1300460" indent="0">
              <a:buNone/>
              <a:defRPr sz="2560" b="1"/>
            </a:lvl3pPr>
            <a:lvl4pPr marL="1950690" indent="0">
              <a:buNone/>
              <a:defRPr sz="2276" b="1"/>
            </a:lvl4pPr>
            <a:lvl5pPr marL="2600919" indent="0">
              <a:buNone/>
              <a:defRPr sz="2276" b="1"/>
            </a:lvl5pPr>
            <a:lvl6pPr marL="3251149" indent="0">
              <a:buNone/>
              <a:defRPr sz="2276" b="1"/>
            </a:lvl6pPr>
            <a:lvl7pPr marL="3901379" indent="0">
              <a:buNone/>
              <a:defRPr sz="2276" b="1"/>
            </a:lvl7pPr>
            <a:lvl8pPr marL="4551609" indent="0">
              <a:buNone/>
              <a:defRPr sz="2276" b="1"/>
            </a:lvl8pPr>
            <a:lvl9pPr marL="5201839" indent="0">
              <a:buNone/>
              <a:defRPr sz="2276" b="1"/>
            </a:lvl9pPr>
          </a:lstStyle>
          <a:p>
            <a:pPr lvl="0"/>
            <a:r>
              <a:rPr lang="en-US"/>
              <a:t>Click to edit Master text styles</a:t>
            </a:r>
          </a:p>
        </p:txBody>
      </p:sp>
      <p:sp>
        <p:nvSpPr>
          <p:cNvPr id="4" name="Content Placeholder 3"/>
          <p:cNvSpPr>
            <a:spLocks noGrp="1"/>
          </p:cNvSpPr>
          <p:nvPr>
            <p:ph sz="half" idx="2"/>
          </p:nvPr>
        </p:nvSpPr>
        <p:spPr>
          <a:xfrm>
            <a:off x="1567629" y="4470400"/>
            <a:ext cx="4676301" cy="3693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760870" y="4470400"/>
            <a:ext cx="4679845" cy="3693193"/>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760870" y="3290218"/>
            <a:ext cx="4679845" cy="1001368"/>
          </a:xfrm>
        </p:spPr>
        <p:txBody>
          <a:bodyPr anchor="b" anchorCtr="1">
            <a:normAutofit/>
          </a:bodyPr>
          <a:lstStyle>
            <a:lvl1pPr marL="0" indent="0" algn="ctr">
              <a:buNone/>
              <a:defRPr sz="2702" b="0" cap="all" spc="142" baseline="0">
                <a:solidFill>
                  <a:schemeClr val="tx2"/>
                </a:solidFill>
              </a:defRPr>
            </a:lvl1pPr>
            <a:lvl2pPr marL="650230" indent="0">
              <a:buNone/>
              <a:defRPr sz="2702" b="1"/>
            </a:lvl2pPr>
            <a:lvl3pPr marL="1300460" indent="0">
              <a:buNone/>
              <a:defRPr sz="2560" b="1"/>
            </a:lvl3pPr>
            <a:lvl4pPr marL="1950690" indent="0">
              <a:buNone/>
              <a:defRPr sz="2276" b="1"/>
            </a:lvl4pPr>
            <a:lvl5pPr marL="2600919" indent="0">
              <a:buNone/>
              <a:defRPr sz="2276" b="1"/>
            </a:lvl5pPr>
            <a:lvl6pPr marL="3251149" indent="0">
              <a:buNone/>
              <a:defRPr sz="2276" b="1"/>
            </a:lvl6pPr>
            <a:lvl7pPr marL="3901379" indent="0">
              <a:buNone/>
              <a:defRPr sz="2276" b="1"/>
            </a:lvl7pPr>
            <a:lvl8pPr marL="4551609" indent="0">
              <a:buNone/>
              <a:defRPr sz="2276" b="1"/>
            </a:lvl8pPr>
            <a:lvl9pPr marL="5201839" indent="0">
              <a:buNone/>
              <a:defRPr sz="2276" b="1"/>
            </a:lvl9pPr>
          </a:lstStyle>
          <a:p>
            <a:pPr lvl="0"/>
            <a:r>
              <a:rPr lang="en-US"/>
              <a:t>Click to edit Master text styles</a:t>
            </a:r>
          </a:p>
        </p:txBody>
      </p:sp>
      <p:sp>
        <p:nvSpPr>
          <p:cNvPr id="7" name="Date Placeholder 6"/>
          <p:cNvSpPr>
            <a:spLocks noGrp="1"/>
          </p:cNvSpPr>
          <p:nvPr>
            <p:ph type="dt" sz="half" idx="10"/>
          </p:nvPr>
        </p:nvSpPr>
        <p:spPr/>
        <p:txBody>
          <a:bodyPr/>
          <a:lstStyle/>
          <a:p>
            <a:fld id="{C8C1B375-16D5-F343-9C0E-AD3735F106C7}" type="datetimeFigureOut">
              <a:rPr lang="en-US" smtClean="0"/>
              <a:t>5/30/23</a:t>
            </a:fld>
            <a:endParaRPr lang="en-US"/>
          </a:p>
        </p:txBody>
      </p:sp>
      <p:sp>
        <p:nvSpPr>
          <p:cNvPr id="8" name="Footer Placeholder 7"/>
          <p:cNvSpPr>
            <a:spLocks noGrp="1"/>
          </p:cNvSpPr>
          <p:nvPr>
            <p:ph type="ftr" sz="quarter" idx="11"/>
          </p:nvPr>
        </p:nvSpPr>
        <p:spPr/>
        <p:txBody>
          <a:bodyPr/>
          <a:lstStyle/>
          <a:p>
            <a:endParaRPr lang="en-US"/>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511651884"/>
      </p:ext>
    </p:extLst>
  </p:cSld>
  <p:clrMapOvr>
    <a:masterClrMapping/>
  </p:clrMapOvr>
  <p:transition/>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8C1B375-16D5-F343-9C0E-AD3735F106C7}" type="datetimeFigureOut">
              <a:rPr lang="en-US" smtClean="0"/>
              <a:t>5/30/23</a:t>
            </a:fld>
            <a:endParaRPr lang="en-US"/>
          </a:p>
        </p:txBody>
      </p:sp>
      <p:sp>
        <p:nvSpPr>
          <p:cNvPr id="4" name="Footer Placeholder 3"/>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1262442293"/>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8C1B375-16D5-F343-9C0E-AD3735F106C7}" type="datetimeFigureOut">
              <a:rPr lang="en-US" smtClean="0"/>
              <a:t>5/30/23</a:t>
            </a:fld>
            <a:endParaRPr lang="en-US"/>
          </a:p>
        </p:txBody>
      </p:sp>
      <p:sp>
        <p:nvSpPr>
          <p:cNvPr id="3" name="Footer Placeholder 2"/>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2888974442"/>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6502400" y="0"/>
            <a:ext cx="6502400" cy="9753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1222" y="3191224"/>
            <a:ext cx="4679956" cy="1623462"/>
          </a:xfrm>
          <a:solidFill>
            <a:srgbClr val="FFFFFF"/>
          </a:solidFill>
          <a:ln>
            <a:solidFill>
              <a:srgbClr val="404040"/>
            </a:solidFill>
          </a:ln>
        </p:spPr>
        <p:txBody>
          <a:bodyPr anchor="ctr" anchorCtr="1">
            <a:normAutofit/>
          </a:bodyPr>
          <a:lstStyle>
            <a:lvl1pPr>
              <a:defRPr sz="2987">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7185152" y="1144423"/>
            <a:ext cx="5136896" cy="7464755"/>
          </a:xfrm>
        </p:spPr>
        <p:txBody>
          <a:bodyPr>
            <a:normAutofit/>
          </a:bodyPr>
          <a:lstStyle>
            <a:lvl1pPr>
              <a:defRPr sz="2702">
                <a:solidFill>
                  <a:schemeClr val="tx1"/>
                </a:solidFill>
              </a:defRPr>
            </a:lvl1pPr>
            <a:lvl2pPr>
              <a:defRPr sz="2276">
                <a:solidFill>
                  <a:schemeClr val="tx1"/>
                </a:solidFill>
              </a:defRPr>
            </a:lvl2pPr>
            <a:lvl3pPr>
              <a:defRPr sz="2276">
                <a:solidFill>
                  <a:schemeClr val="tx1"/>
                </a:solidFill>
              </a:defRPr>
            </a:lvl3pPr>
            <a:lvl4pPr>
              <a:defRPr sz="2276">
                <a:solidFill>
                  <a:schemeClr val="tx1"/>
                </a:solidFill>
              </a:defRPr>
            </a:lvl4pPr>
            <a:lvl5pPr>
              <a:defRPr sz="2276">
                <a:solidFill>
                  <a:schemeClr val="tx1"/>
                </a:solidFill>
              </a:defRPr>
            </a:lvl5pPr>
            <a:lvl6pPr>
              <a:defRPr sz="2276"/>
            </a:lvl6pPr>
            <a:lvl7pPr>
              <a:defRPr sz="2276"/>
            </a:lvl7pPr>
            <a:lvl8pPr>
              <a:defRPr sz="2276"/>
            </a:lvl8pPr>
            <a:lvl9pPr>
              <a:defRPr sz="2276"/>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27328" y="5048772"/>
            <a:ext cx="4047744" cy="3120407"/>
          </a:xfrm>
        </p:spPr>
        <p:txBody>
          <a:bodyPr anchor="t" anchorCtr="1">
            <a:normAutofit/>
          </a:bodyPr>
          <a:lstStyle>
            <a:lvl1pPr marL="0" indent="0" algn="ctr">
              <a:buNone/>
              <a:defRPr sz="2133">
                <a:solidFill>
                  <a:schemeClr val="tx1">
                    <a:lumMod val="85000"/>
                    <a:lumOff val="15000"/>
                  </a:schemeClr>
                </a:solidFill>
              </a:defRPr>
            </a:lvl1pPr>
            <a:lvl2pPr marL="650230" indent="0">
              <a:buNone/>
              <a:defRPr sz="1991"/>
            </a:lvl2pPr>
            <a:lvl3pPr marL="1300460" indent="0">
              <a:buNone/>
              <a:defRPr sz="1707"/>
            </a:lvl3pPr>
            <a:lvl4pPr marL="1950690" indent="0">
              <a:buNone/>
              <a:defRPr sz="1422"/>
            </a:lvl4pPr>
            <a:lvl5pPr marL="2600919" indent="0">
              <a:buNone/>
              <a:defRPr sz="1422"/>
            </a:lvl5pPr>
            <a:lvl6pPr marL="3251149" indent="0">
              <a:buNone/>
              <a:defRPr sz="1422"/>
            </a:lvl6pPr>
            <a:lvl7pPr marL="3901379" indent="0">
              <a:buNone/>
              <a:defRPr sz="1422"/>
            </a:lvl7pPr>
            <a:lvl8pPr marL="4551609" indent="0">
              <a:buNone/>
              <a:defRPr sz="1422"/>
            </a:lvl8pPr>
            <a:lvl9pPr marL="5201839" indent="0">
              <a:buNone/>
              <a:defRPr sz="1422"/>
            </a:lvl9pPr>
          </a:lstStyle>
          <a:p>
            <a:pPr lvl="0"/>
            <a:r>
              <a:rPr lang="en-US"/>
              <a:t>Click to edit Master text styles</a:t>
            </a:r>
          </a:p>
        </p:txBody>
      </p:sp>
      <p:sp>
        <p:nvSpPr>
          <p:cNvPr id="9" name="Date Placeholder 8"/>
          <p:cNvSpPr>
            <a:spLocks noGrp="1"/>
          </p:cNvSpPr>
          <p:nvPr>
            <p:ph type="dt" sz="half" idx="10"/>
          </p:nvPr>
        </p:nvSpPr>
        <p:spPr/>
        <p:txBody>
          <a:bodyPr/>
          <a:lstStyle/>
          <a:p>
            <a:fld id="{C8C1B375-16D5-F343-9C0E-AD3735F106C7}" type="datetimeFigureOut">
              <a:rPr lang="en-US" smtClean="0"/>
              <a:t>5/30/23</a:t>
            </a:fld>
            <a:endParaRPr lang="en-US"/>
          </a:p>
        </p:txBody>
      </p:sp>
      <p:sp>
        <p:nvSpPr>
          <p:cNvPr id="10" name="Footer Placeholder 9"/>
          <p:cNvSpPr>
            <a:spLocks noGrp="1"/>
          </p:cNvSpPr>
          <p:nvPr>
            <p:ph type="ftr" sz="quarter" idx="11"/>
          </p:nvPr>
        </p:nvSpPr>
        <p:spPr>
          <a:xfrm>
            <a:off x="911222" y="8869274"/>
            <a:ext cx="5413544" cy="455168"/>
          </a:xfrm>
        </p:spPr>
        <p:txBody>
          <a:bodyPr>
            <a:normAutofit/>
          </a:bodyPr>
          <a:lstStyle>
            <a:lvl1pPr>
              <a:defRPr>
                <a:solidFill>
                  <a:schemeClr val="tx1">
                    <a:alpha val="70000"/>
                  </a:schemeClr>
                </a:solidFill>
              </a:defRPr>
            </a:lvl1pPr>
          </a:lstStyle>
          <a:p>
            <a:endParaRPr lang="en-US"/>
          </a:p>
        </p:txBody>
      </p:sp>
    </p:spTree>
    <p:extLst>
      <p:ext uri="{BB962C8B-B14F-4D97-AF65-F5344CB8AC3E}">
        <p14:creationId xmlns:p14="http://schemas.microsoft.com/office/powerpoint/2010/main" val="1826189261"/>
      </p:ext>
    </p:extLst>
  </p:cSld>
  <p:clrMapOvr>
    <a:masterClrMapping/>
  </p:clrMapOvr>
  <p:transition/>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0336" y="3191222"/>
            <a:ext cx="4681728" cy="1625600"/>
          </a:xfrm>
          <a:solidFill>
            <a:srgbClr val="FFFFFF"/>
          </a:solidFill>
          <a:ln>
            <a:solidFill>
              <a:srgbClr val="262626"/>
            </a:solidFill>
          </a:ln>
        </p:spPr>
        <p:txBody>
          <a:bodyPr anchor="ctr" anchorCtr="1">
            <a:noAutofit/>
          </a:bodyPr>
          <a:lstStyle>
            <a:lvl1pPr>
              <a:defRPr sz="2987">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502401" y="0"/>
            <a:ext cx="6508904" cy="9753600"/>
          </a:xfrm>
          <a:solidFill>
            <a:schemeClr val="bg1"/>
          </a:solidFill>
        </p:spPr>
        <p:txBody>
          <a:bodyPr anchor="t"/>
          <a:lstStyle>
            <a:lvl1pPr marL="0" indent="0">
              <a:buNone/>
              <a:defRPr sz="4551">
                <a:solidFill>
                  <a:schemeClr val="tx1"/>
                </a:solidFill>
              </a:defRPr>
            </a:lvl1pPr>
            <a:lvl2pPr marL="650230" indent="0">
              <a:buNone/>
              <a:defRPr sz="3982"/>
            </a:lvl2pPr>
            <a:lvl3pPr marL="1300460" indent="0">
              <a:buNone/>
              <a:defRPr sz="3413"/>
            </a:lvl3pPr>
            <a:lvl4pPr marL="1950690" indent="0">
              <a:buNone/>
              <a:defRPr sz="2844"/>
            </a:lvl4pPr>
            <a:lvl5pPr marL="2600919" indent="0">
              <a:buNone/>
              <a:defRPr sz="2844"/>
            </a:lvl5pPr>
            <a:lvl6pPr marL="3251149" indent="0">
              <a:buNone/>
              <a:defRPr sz="2844"/>
            </a:lvl6pPr>
            <a:lvl7pPr marL="3901379" indent="0">
              <a:buNone/>
              <a:defRPr sz="2844"/>
            </a:lvl7pPr>
            <a:lvl8pPr marL="4551609" indent="0">
              <a:buNone/>
              <a:defRPr sz="2844"/>
            </a:lvl8pPr>
            <a:lvl9pPr marL="5201839" indent="0">
              <a:buNone/>
              <a:defRPr sz="2844"/>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1227328" y="5048774"/>
            <a:ext cx="4047744" cy="3120408"/>
          </a:xfrm>
        </p:spPr>
        <p:txBody>
          <a:bodyPr anchor="t" anchorCtr="1">
            <a:normAutofit/>
          </a:bodyPr>
          <a:lstStyle>
            <a:lvl1pPr marL="0" indent="0" algn="ctr">
              <a:buNone/>
              <a:defRPr sz="2133">
                <a:solidFill>
                  <a:schemeClr val="tx1">
                    <a:lumMod val="85000"/>
                    <a:lumOff val="15000"/>
                  </a:schemeClr>
                </a:solidFill>
              </a:defRPr>
            </a:lvl1pPr>
            <a:lvl2pPr marL="650230" indent="0">
              <a:buNone/>
              <a:defRPr sz="1991"/>
            </a:lvl2pPr>
            <a:lvl3pPr marL="1300460" indent="0">
              <a:buNone/>
              <a:defRPr sz="1707"/>
            </a:lvl3pPr>
            <a:lvl4pPr marL="1950690" indent="0">
              <a:buNone/>
              <a:defRPr sz="1422"/>
            </a:lvl4pPr>
            <a:lvl5pPr marL="2600919" indent="0">
              <a:buNone/>
              <a:defRPr sz="1422"/>
            </a:lvl5pPr>
            <a:lvl6pPr marL="3251149" indent="0">
              <a:buNone/>
              <a:defRPr sz="1422"/>
            </a:lvl6pPr>
            <a:lvl7pPr marL="3901379" indent="0">
              <a:buNone/>
              <a:defRPr sz="1422"/>
            </a:lvl7pPr>
            <a:lvl8pPr marL="4551609" indent="0">
              <a:buNone/>
              <a:defRPr sz="1422"/>
            </a:lvl8pPr>
            <a:lvl9pPr marL="5201839" indent="0">
              <a:buNone/>
              <a:defRPr sz="1422"/>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C8C1B375-16D5-F343-9C0E-AD3735F106C7}" type="datetimeFigureOut">
              <a:rPr lang="en-US" smtClean="0"/>
              <a:t>5/30/23</a:t>
            </a:fld>
            <a:endParaRPr lang="en-US"/>
          </a:p>
        </p:txBody>
      </p:sp>
      <p:sp>
        <p:nvSpPr>
          <p:cNvPr id="9" name="Footer Placeholder 8"/>
          <p:cNvSpPr>
            <a:spLocks noGrp="1"/>
          </p:cNvSpPr>
          <p:nvPr>
            <p:ph type="ftr" sz="quarter" idx="11"/>
          </p:nvPr>
        </p:nvSpPr>
        <p:spPr>
          <a:xfrm>
            <a:off x="910336" y="8869274"/>
            <a:ext cx="5409997" cy="455168"/>
          </a:xfrm>
        </p:spPr>
        <p:txBody>
          <a:bodyPr>
            <a:normAutofit/>
          </a:bodyPr>
          <a:lstStyle>
            <a:lvl1pPr>
              <a:defRPr>
                <a:solidFill>
                  <a:schemeClr val="tx1">
                    <a:alpha val="70000"/>
                  </a:schemeClr>
                </a:solidFill>
              </a:defRPr>
            </a:lvl1pPr>
          </a:lstStyle>
          <a:p>
            <a:endParaRPr lang="en-US"/>
          </a:p>
        </p:txBody>
      </p:sp>
      <p:sp>
        <p:nvSpPr>
          <p:cNvPr id="10" name="Slide Number Placeholder 9"/>
          <p:cNvSpPr>
            <a:spLocks noGrp="1"/>
          </p:cNvSpPr>
          <p:nvPr>
            <p:ph type="sldNum" sz="quarter" idx="12"/>
          </p:nvPr>
        </p:nvSpPr>
        <p:spPr/>
        <p:txBody>
          <a:bodyPr/>
          <a:lstStyle/>
          <a:p>
            <a:fld id="{23C9E6DF-D4C8-A448-A59B-32DEB3070FF7}" type="slidenum">
              <a:rPr lang="en-US" smtClean="0"/>
              <a:t>‹#›</a:t>
            </a:fld>
            <a:endParaRPr lang="en-US"/>
          </a:p>
        </p:txBody>
      </p:sp>
    </p:spTree>
    <p:extLst>
      <p:ext uri="{BB962C8B-B14F-4D97-AF65-F5344CB8AC3E}">
        <p14:creationId xmlns:p14="http://schemas.microsoft.com/office/powerpoint/2010/main" val="1794007132"/>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84154" y="1372006"/>
            <a:ext cx="8444807" cy="1690624"/>
          </a:xfrm>
          <a:prstGeom prst="rect">
            <a:avLst/>
          </a:prstGeom>
          <a:solidFill>
            <a:schemeClr val="bg1"/>
          </a:solidFill>
          <a:ln w="31750" cap="sq">
            <a:solidFill>
              <a:schemeClr val="tx1">
                <a:lumMod val="75000"/>
                <a:lumOff val="25000"/>
              </a:schemeClr>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84154" y="3751887"/>
            <a:ext cx="8444807" cy="4411709"/>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503385" y="8872983"/>
            <a:ext cx="2937330" cy="460754"/>
          </a:xfrm>
          <a:prstGeom prst="rect">
            <a:avLst/>
          </a:prstGeom>
        </p:spPr>
        <p:txBody>
          <a:bodyPr vert="horz" lIns="91440" tIns="45720" rIns="91440" bIns="45720" rtlCol="0" anchor="ctr"/>
          <a:lstStyle>
            <a:lvl1pPr algn="r">
              <a:defRPr sz="1422" b="0" i="0">
                <a:solidFill>
                  <a:schemeClr val="tx1">
                    <a:alpha val="70000"/>
                  </a:schemeClr>
                </a:solidFill>
                <a:latin typeface="Gill Sans MT" panose="020B0502020104020203" pitchFamily="34" charset="77"/>
              </a:defRPr>
            </a:lvl1pPr>
          </a:lstStyle>
          <a:p>
            <a:fld id="{C8C1B375-16D5-F343-9C0E-AD3735F106C7}" type="datetimeFigureOut">
              <a:rPr lang="en-US" smtClean="0"/>
              <a:pPr/>
              <a:t>5/30/23</a:t>
            </a:fld>
            <a:endParaRPr lang="en-US" dirty="0"/>
          </a:p>
        </p:txBody>
      </p:sp>
      <p:sp>
        <p:nvSpPr>
          <p:cNvPr id="5" name="Footer Placeholder 4"/>
          <p:cNvSpPr>
            <a:spLocks noGrp="1"/>
          </p:cNvSpPr>
          <p:nvPr>
            <p:ph type="ftr" sz="quarter" idx="3"/>
          </p:nvPr>
        </p:nvSpPr>
        <p:spPr>
          <a:xfrm>
            <a:off x="1567629" y="8869274"/>
            <a:ext cx="6480589" cy="455168"/>
          </a:xfrm>
          <a:prstGeom prst="rect">
            <a:avLst/>
          </a:prstGeom>
        </p:spPr>
        <p:txBody>
          <a:bodyPr vert="horz" lIns="91440" tIns="45720" rIns="91440" bIns="45720" rtlCol="0" anchor="ctr"/>
          <a:lstStyle>
            <a:lvl1pPr algn="l">
              <a:defRPr sz="1422" b="0" i="0">
                <a:solidFill>
                  <a:schemeClr val="tx1">
                    <a:alpha val="70000"/>
                  </a:schemeClr>
                </a:solidFill>
                <a:latin typeface="Gill Sans MT" panose="020B0502020104020203" pitchFamily="34" charset="77"/>
              </a:defRPr>
            </a:lvl1pPr>
          </a:lstStyle>
          <a:p>
            <a:endParaRPr lang="en-US" dirty="0"/>
          </a:p>
        </p:txBody>
      </p:sp>
      <p:sp>
        <p:nvSpPr>
          <p:cNvPr id="6" name="Slide Number Placeholder 5"/>
          <p:cNvSpPr>
            <a:spLocks noGrp="1"/>
          </p:cNvSpPr>
          <p:nvPr>
            <p:ph type="sldNum" sz="quarter" idx="4"/>
          </p:nvPr>
        </p:nvSpPr>
        <p:spPr>
          <a:xfrm>
            <a:off x="11719270" y="8843264"/>
            <a:ext cx="520192" cy="520192"/>
          </a:xfrm>
          <a:prstGeom prst="ellipse">
            <a:avLst/>
          </a:prstGeom>
          <a:solidFill>
            <a:srgbClr val="1D1D1D">
              <a:alpha val="69804"/>
            </a:srgbClr>
          </a:solidFill>
        </p:spPr>
        <p:txBody>
          <a:bodyPr vert="horz" lIns="18288" tIns="45720" rIns="18288" bIns="45720" rtlCol="0" anchor="ctr">
            <a:noAutofit/>
          </a:bodyPr>
          <a:lstStyle>
            <a:lvl1pPr algn="ctr">
              <a:defRPr sz="1564" b="0" i="0" spc="0" baseline="0">
                <a:solidFill>
                  <a:srgbClr val="FFFFFF"/>
                </a:solidFill>
                <a:latin typeface="Gill Sans MT" panose="020B0502020104020203" pitchFamily="34" charset="77"/>
              </a:defRPr>
            </a:lvl1pPr>
          </a:lstStyle>
          <a:p>
            <a:fld id="{23C9E6DF-D4C8-A448-A59B-32DEB3070FF7}" type="slidenum">
              <a:rPr lang="en-US" smtClean="0"/>
              <a:pPr/>
              <a:t>‹#›</a:t>
            </a:fld>
            <a:endParaRPr lang="en-US" dirty="0"/>
          </a:p>
        </p:txBody>
      </p:sp>
    </p:spTree>
    <p:extLst>
      <p:ext uri="{BB962C8B-B14F-4D97-AF65-F5344CB8AC3E}">
        <p14:creationId xmlns:p14="http://schemas.microsoft.com/office/powerpoint/2010/main" val="2368783445"/>
      </p:ext>
    </p:extLst>
  </p:cSld>
  <p:clrMap bg1="lt1" tx1="dk1" bg2="lt2" tx2="dk2" accent1="accent1" accent2="accent2" accent3="accent3" accent4="accent4" accent5="accent5" accent6="accent6" hlink="hlink" folHlink="folHlink"/>
  <p:sldLayoutIdLst>
    <p:sldLayoutId id="2147483962" r:id="rId1"/>
    <p:sldLayoutId id="2147483963" r:id="rId2"/>
    <p:sldLayoutId id="2147483964" r:id="rId3"/>
    <p:sldLayoutId id="2147483965" r:id="rId4"/>
    <p:sldLayoutId id="2147483966" r:id="rId5"/>
    <p:sldLayoutId id="2147483967" r:id="rId6"/>
    <p:sldLayoutId id="2147483968" r:id="rId7"/>
    <p:sldLayoutId id="2147483969" r:id="rId8"/>
    <p:sldLayoutId id="2147483970" r:id="rId9"/>
    <p:sldLayoutId id="2147483971" r:id="rId10"/>
    <p:sldLayoutId id="2147483972" r:id="rId11"/>
  </p:sldLayoutIdLst>
  <p:transition/>
  <p:txStyles>
    <p:titleStyle>
      <a:lvl1pPr algn="ctr" defTabSz="1300460" rtl="0" eaLnBrk="1" latinLnBrk="0" hangingPunct="1">
        <a:lnSpc>
          <a:spcPct val="90000"/>
        </a:lnSpc>
        <a:spcBef>
          <a:spcPct val="0"/>
        </a:spcBef>
        <a:buNone/>
        <a:defRPr sz="3698" kern="1200" cap="all" spc="284" baseline="0">
          <a:solidFill>
            <a:schemeClr val="tx1">
              <a:lumMod val="85000"/>
              <a:lumOff val="15000"/>
            </a:schemeClr>
          </a:solidFill>
          <a:latin typeface="+mj-lt"/>
          <a:ea typeface="+mj-ea"/>
          <a:cs typeface="+mj-cs"/>
        </a:defRPr>
      </a:lvl1pPr>
    </p:titleStyle>
    <p:bodyStyle>
      <a:lvl1pPr marL="325115" indent="-325115" algn="l" defTabSz="1300460" rtl="0" eaLnBrk="1" latinLnBrk="0" hangingPunct="1">
        <a:lnSpc>
          <a:spcPct val="100000"/>
        </a:lnSpc>
        <a:spcBef>
          <a:spcPts val="1422"/>
        </a:spcBef>
        <a:buClr>
          <a:schemeClr val="accent2"/>
        </a:buClr>
        <a:buFont typeface="Arial" panose="020B0604020202020204" pitchFamily="34" charset="0"/>
        <a:buChar char="•"/>
        <a:defRPr sz="2560" kern="1200">
          <a:solidFill>
            <a:schemeClr val="tx1">
              <a:lumMod val="85000"/>
              <a:lumOff val="15000"/>
            </a:schemeClr>
          </a:solidFill>
          <a:latin typeface="+mn-lt"/>
          <a:ea typeface="+mn-ea"/>
          <a:cs typeface="+mn-cs"/>
        </a:defRPr>
      </a:lvl1pPr>
      <a:lvl2pPr marL="650230" indent="-325115" algn="l" defTabSz="1300460" rtl="0" eaLnBrk="1" latinLnBrk="0" hangingPunct="1">
        <a:lnSpc>
          <a:spcPct val="100000"/>
        </a:lnSpc>
        <a:spcBef>
          <a:spcPts val="1422"/>
        </a:spcBef>
        <a:buClr>
          <a:schemeClr val="accent2"/>
        </a:buClr>
        <a:buFont typeface="Arial" panose="020B0604020202020204" pitchFamily="34" charset="0"/>
        <a:buChar char="•"/>
        <a:defRPr sz="2276" kern="1200">
          <a:solidFill>
            <a:schemeClr val="tx1">
              <a:lumMod val="85000"/>
              <a:lumOff val="15000"/>
            </a:schemeClr>
          </a:solidFill>
          <a:latin typeface="+mn-lt"/>
          <a:ea typeface="+mn-ea"/>
          <a:cs typeface="+mn-cs"/>
        </a:defRPr>
      </a:lvl2pPr>
      <a:lvl3pPr marL="975345" indent="-325115" algn="l" defTabSz="1300460" rtl="0" eaLnBrk="1" latinLnBrk="0" hangingPunct="1">
        <a:lnSpc>
          <a:spcPct val="100000"/>
        </a:lnSpc>
        <a:spcBef>
          <a:spcPts val="1422"/>
        </a:spcBef>
        <a:buClr>
          <a:schemeClr val="accent2"/>
        </a:buClr>
        <a:buFont typeface="Arial" panose="020B0604020202020204" pitchFamily="34" charset="0"/>
        <a:buChar char="•"/>
        <a:defRPr sz="2276" kern="1200">
          <a:solidFill>
            <a:schemeClr val="tx1">
              <a:lumMod val="85000"/>
              <a:lumOff val="15000"/>
            </a:schemeClr>
          </a:solidFill>
          <a:latin typeface="+mn-lt"/>
          <a:ea typeface="+mn-ea"/>
          <a:cs typeface="+mn-cs"/>
        </a:defRPr>
      </a:lvl3pPr>
      <a:lvl4pPr marL="1300460" indent="-325115" algn="l" defTabSz="1300460" rtl="0" eaLnBrk="1" latinLnBrk="0" hangingPunct="1">
        <a:lnSpc>
          <a:spcPct val="100000"/>
        </a:lnSpc>
        <a:spcBef>
          <a:spcPts val="1422"/>
        </a:spcBef>
        <a:buClr>
          <a:schemeClr val="accent2"/>
        </a:buClr>
        <a:buFont typeface="Arial" panose="020B0604020202020204" pitchFamily="34" charset="0"/>
        <a:buChar char="•"/>
        <a:defRPr sz="2276" kern="1200">
          <a:solidFill>
            <a:schemeClr val="tx1">
              <a:lumMod val="85000"/>
              <a:lumOff val="15000"/>
            </a:schemeClr>
          </a:solidFill>
          <a:latin typeface="+mn-lt"/>
          <a:ea typeface="+mn-ea"/>
          <a:cs typeface="+mn-cs"/>
        </a:defRPr>
      </a:lvl4pPr>
      <a:lvl5pPr marL="1625575" indent="-325115" algn="l" defTabSz="1300460" rtl="0" eaLnBrk="1" latinLnBrk="0" hangingPunct="1">
        <a:lnSpc>
          <a:spcPct val="100000"/>
        </a:lnSpc>
        <a:spcBef>
          <a:spcPts val="1422"/>
        </a:spcBef>
        <a:buClr>
          <a:schemeClr val="accent2"/>
        </a:buClr>
        <a:buFont typeface="Arial" panose="020B0604020202020204" pitchFamily="34" charset="0"/>
        <a:buChar char="•"/>
        <a:defRPr sz="2276" kern="1200">
          <a:solidFill>
            <a:schemeClr val="tx1">
              <a:lumMod val="85000"/>
              <a:lumOff val="15000"/>
            </a:schemeClr>
          </a:solidFill>
          <a:latin typeface="+mn-lt"/>
          <a:ea typeface="+mn-ea"/>
          <a:cs typeface="+mn-cs"/>
        </a:defRPr>
      </a:lvl5pPr>
      <a:lvl6pPr marL="1869411" indent="-325115" algn="l" defTabSz="1300460" rtl="0" eaLnBrk="1" latinLnBrk="0" hangingPunct="1">
        <a:lnSpc>
          <a:spcPct val="100000"/>
        </a:lnSpc>
        <a:spcBef>
          <a:spcPts val="1422"/>
        </a:spcBef>
        <a:buClr>
          <a:schemeClr val="accent2"/>
        </a:buClr>
        <a:buFont typeface="Arial" panose="020B0604020202020204" pitchFamily="34" charset="0"/>
        <a:buChar char="•"/>
        <a:defRPr sz="2276" kern="1200">
          <a:solidFill>
            <a:schemeClr val="tx1"/>
          </a:solidFill>
          <a:latin typeface="+mn-lt"/>
          <a:ea typeface="+mn-ea"/>
          <a:cs typeface="+mn-cs"/>
        </a:defRPr>
      </a:lvl6pPr>
      <a:lvl7pPr marL="2113247" indent="-325115" algn="l" defTabSz="1300460" rtl="0" eaLnBrk="1" latinLnBrk="0" hangingPunct="1">
        <a:lnSpc>
          <a:spcPct val="100000"/>
        </a:lnSpc>
        <a:spcBef>
          <a:spcPts val="1422"/>
        </a:spcBef>
        <a:buClr>
          <a:schemeClr val="accent2"/>
        </a:buClr>
        <a:buFont typeface="Arial" panose="020B0604020202020204" pitchFamily="34" charset="0"/>
        <a:buChar char="•"/>
        <a:defRPr sz="2276" kern="1200">
          <a:solidFill>
            <a:schemeClr val="tx1"/>
          </a:solidFill>
          <a:latin typeface="+mn-lt"/>
          <a:ea typeface="+mn-ea"/>
          <a:cs typeface="+mn-cs"/>
        </a:defRPr>
      </a:lvl7pPr>
      <a:lvl8pPr marL="2357083" indent="-325115" algn="l" defTabSz="1300460" rtl="0" eaLnBrk="1" latinLnBrk="0" hangingPunct="1">
        <a:lnSpc>
          <a:spcPct val="100000"/>
        </a:lnSpc>
        <a:spcBef>
          <a:spcPts val="1422"/>
        </a:spcBef>
        <a:buClr>
          <a:schemeClr val="accent2"/>
        </a:buClr>
        <a:buFont typeface="Arial" panose="020B0604020202020204" pitchFamily="34" charset="0"/>
        <a:buChar char="•"/>
        <a:defRPr sz="2276" kern="1200" baseline="0">
          <a:solidFill>
            <a:schemeClr val="tx1"/>
          </a:solidFill>
          <a:latin typeface="+mn-lt"/>
          <a:ea typeface="+mn-ea"/>
          <a:cs typeface="+mn-cs"/>
        </a:defRPr>
      </a:lvl8pPr>
      <a:lvl9pPr marL="2600919" indent="-325115" algn="l" defTabSz="1300460" rtl="0" eaLnBrk="1" latinLnBrk="0" hangingPunct="1">
        <a:lnSpc>
          <a:spcPct val="100000"/>
        </a:lnSpc>
        <a:spcBef>
          <a:spcPts val="1422"/>
        </a:spcBef>
        <a:buClr>
          <a:schemeClr val="accent2"/>
        </a:buClr>
        <a:buFont typeface="Arial" panose="020B0604020202020204" pitchFamily="34" charset="0"/>
        <a:buChar char="•"/>
        <a:defRPr sz="2276" kern="1200" baseline="0">
          <a:solidFill>
            <a:schemeClr val="tx1"/>
          </a:solidFill>
          <a:latin typeface="+mn-lt"/>
          <a:ea typeface="+mn-ea"/>
          <a:cs typeface="+mn-cs"/>
        </a:defRPr>
      </a:lvl9pPr>
    </p:bodyStyle>
    <p:otherStyle>
      <a:defPPr>
        <a:defRPr lang="en-US"/>
      </a:defPPr>
      <a:lvl1pPr marL="0" algn="l" defTabSz="1300460" rtl="0" eaLnBrk="1" latinLnBrk="0" hangingPunct="1">
        <a:defRPr sz="2560" kern="1200">
          <a:solidFill>
            <a:schemeClr val="tx1"/>
          </a:solidFill>
          <a:latin typeface="+mn-lt"/>
          <a:ea typeface="+mn-ea"/>
          <a:cs typeface="+mn-cs"/>
        </a:defRPr>
      </a:lvl1pPr>
      <a:lvl2pPr marL="650230" algn="l" defTabSz="1300460" rtl="0" eaLnBrk="1" latinLnBrk="0" hangingPunct="1">
        <a:defRPr sz="2560" kern="1200">
          <a:solidFill>
            <a:schemeClr val="tx1"/>
          </a:solidFill>
          <a:latin typeface="+mn-lt"/>
          <a:ea typeface="+mn-ea"/>
          <a:cs typeface="+mn-cs"/>
        </a:defRPr>
      </a:lvl2pPr>
      <a:lvl3pPr marL="1300460" algn="l" defTabSz="1300460" rtl="0" eaLnBrk="1" latinLnBrk="0" hangingPunct="1">
        <a:defRPr sz="2560" kern="1200">
          <a:solidFill>
            <a:schemeClr val="tx1"/>
          </a:solidFill>
          <a:latin typeface="+mn-lt"/>
          <a:ea typeface="+mn-ea"/>
          <a:cs typeface="+mn-cs"/>
        </a:defRPr>
      </a:lvl3pPr>
      <a:lvl4pPr marL="1950690" algn="l" defTabSz="1300460" rtl="0" eaLnBrk="1" latinLnBrk="0" hangingPunct="1">
        <a:defRPr sz="2560" kern="1200">
          <a:solidFill>
            <a:schemeClr val="tx1"/>
          </a:solidFill>
          <a:latin typeface="+mn-lt"/>
          <a:ea typeface="+mn-ea"/>
          <a:cs typeface="+mn-cs"/>
        </a:defRPr>
      </a:lvl4pPr>
      <a:lvl5pPr marL="2600919" algn="l" defTabSz="1300460" rtl="0" eaLnBrk="1" latinLnBrk="0" hangingPunct="1">
        <a:defRPr sz="2560" kern="1200">
          <a:solidFill>
            <a:schemeClr val="tx1"/>
          </a:solidFill>
          <a:latin typeface="+mn-lt"/>
          <a:ea typeface="+mn-ea"/>
          <a:cs typeface="+mn-cs"/>
        </a:defRPr>
      </a:lvl5pPr>
      <a:lvl6pPr marL="3251149" algn="l" defTabSz="1300460" rtl="0" eaLnBrk="1" latinLnBrk="0" hangingPunct="1">
        <a:defRPr sz="2560" kern="1200">
          <a:solidFill>
            <a:schemeClr val="tx1"/>
          </a:solidFill>
          <a:latin typeface="+mn-lt"/>
          <a:ea typeface="+mn-ea"/>
          <a:cs typeface="+mn-cs"/>
        </a:defRPr>
      </a:lvl6pPr>
      <a:lvl7pPr marL="3901379" algn="l" defTabSz="1300460" rtl="0" eaLnBrk="1" latinLnBrk="0" hangingPunct="1">
        <a:defRPr sz="2560" kern="1200">
          <a:solidFill>
            <a:schemeClr val="tx1"/>
          </a:solidFill>
          <a:latin typeface="+mn-lt"/>
          <a:ea typeface="+mn-ea"/>
          <a:cs typeface="+mn-cs"/>
        </a:defRPr>
      </a:lvl7pPr>
      <a:lvl8pPr marL="4551609" algn="l" defTabSz="1300460" rtl="0" eaLnBrk="1" latinLnBrk="0" hangingPunct="1">
        <a:defRPr sz="2560" kern="1200">
          <a:solidFill>
            <a:schemeClr val="tx1"/>
          </a:solidFill>
          <a:latin typeface="+mn-lt"/>
          <a:ea typeface="+mn-ea"/>
          <a:cs typeface="+mn-cs"/>
        </a:defRPr>
      </a:lvl8pPr>
      <a:lvl9pPr marL="5201839" algn="l" defTabSz="1300460" rtl="0" eaLnBrk="1" latinLnBrk="0" hangingPunct="1">
        <a:defRPr sz="256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84154" y="1372006"/>
            <a:ext cx="8444807" cy="1690624"/>
          </a:xfrm>
          <a:prstGeom prst="rect">
            <a:avLst/>
          </a:prstGeom>
          <a:solidFill>
            <a:schemeClr val="bg1"/>
          </a:solidFill>
          <a:ln w="31750" cap="sq">
            <a:solidFill>
              <a:schemeClr val="tx1">
                <a:lumMod val="75000"/>
                <a:lumOff val="25000"/>
              </a:schemeClr>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84154" y="3751887"/>
            <a:ext cx="8444807" cy="4411709"/>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503385" y="8872983"/>
            <a:ext cx="2937330" cy="460754"/>
          </a:xfrm>
          <a:prstGeom prst="rect">
            <a:avLst/>
          </a:prstGeom>
        </p:spPr>
        <p:txBody>
          <a:bodyPr vert="horz" lIns="91440" tIns="45720" rIns="91440" bIns="45720" rtlCol="0" anchor="ctr"/>
          <a:lstStyle>
            <a:lvl1pPr algn="r">
              <a:defRPr sz="1422" b="0" i="0">
                <a:solidFill>
                  <a:schemeClr val="tx1">
                    <a:alpha val="70000"/>
                  </a:schemeClr>
                </a:solidFill>
                <a:latin typeface="Gill Sans MT" panose="020B0502020104020203" pitchFamily="34" charset="77"/>
              </a:defRPr>
            </a:lvl1pPr>
          </a:lstStyle>
          <a:p>
            <a:fld id="{F55E4BC4-7CB9-CD42-A3C4-55BE39B91006}" type="datetime1">
              <a:rPr lang="en-US" smtClean="0"/>
              <a:t>5/30/23</a:t>
            </a:fld>
            <a:endParaRPr lang="en-US" dirty="0"/>
          </a:p>
        </p:txBody>
      </p:sp>
      <p:sp>
        <p:nvSpPr>
          <p:cNvPr id="5" name="Footer Placeholder 4"/>
          <p:cNvSpPr>
            <a:spLocks noGrp="1"/>
          </p:cNvSpPr>
          <p:nvPr>
            <p:ph type="ftr" sz="quarter" idx="3"/>
          </p:nvPr>
        </p:nvSpPr>
        <p:spPr>
          <a:xfrm>
            <a:off x="1567629" y="8869274"/>
            <a:ext cx="6480589" cy="455168"/>
          </a:xfrm>
          <a:prstGeom prst="rect">
            <a:avLst/>
          </a:prstGeom>
        </p:spPr>
        <p:txBody>
          <a:bodyPr vert="horz" lIns="91440" tIns="45720" rIns="91440" bIns="45720" rtlCol="0" anchor="ctr"/>
          <a:lstStyle>
            <a:lvl1pPr algn="l">
              <a:defRPr sz="1422" b="0" i="0">
                <a:solidFill>
                  <a:schemeClr val="tx1">
                    <a:alpha val="70000"/>
                  </a:schemeClr>
                </a:solidFill>
                <a:latin typeface="Gill Sans MT" panose="020B0502020104020203" pitchFamily="34" charset="77"/>
              </a:defRPr>
            </a:lvl1pPr>
          </a:lstStyle>
          <a:p>
            <a:r>
              <a:rPr lang="en-US"/>
              <a:t>Machine Learning for Physics and Astronomy</a:t>
            </a:r>
            <a:endParaRPr lang="en-US" dirty="0"/>
          </a:p>
        </p:txBody>
      </p:sp>
      <p:sp>
        <p:nvSpPr>
          <p:cNvPr id="6" name="Slide Number Placeholder 5"/>
          <p:cNvSpPr>
            <a:spLocks noGrp="1"/>
          </p:cNvSpPr>
          <p:nvPr>
            <p:ph type="sldNum" sz="quarter" idx="4"/>
          </p:nvPr>
        </p:nvSpPr>
        <p:spPr>
          <a:xfrm>
            <a:off x="11719270" y="8843264"/>
            <a:ext cx="520192" cy="520192"/>
          </a:xfrm>
          <a:prstGeom prst="ellipse">
            <a:avLst/>
          </a:prstGeom>
          <a:solidFill>
            <a:srgbClr val="1D1D1D">
              <a:alpha val="69804"/>
            </a:srgbClr>
          </a:solidFill>
        </p:spPr>
        <p:txBody>
          <a:bodyPr vert="horz" lIns="18288" tIns="45720" rIns="18288" bIns="45720" rtlCol="0" anchor="ctr">
            <a:noAutofit/>
          </a:bodyPr>
          <a:lstStyle>
            <a:lvl1pPr algn="ctr">
              <a:defRPr sz="1564" b="0" i="0" spc="0" baseline="0">
                <a:solidFill>
                  <a:srgbClr val="FFFFFF"/>
                </a:solidFill>
                <a:latin typeface="Gill Sans MT" panose="020B0502020104020203" pitchFamily="34" charset="77"/>
              </a:defRPr>
            </a:lvl1pPr>
          </a:lstStyle>
          <a:p>
            <a:fld id="{23C9E6DF-D4C8-A448-A59B-32DEB3070FF7}" type="slidenum">
              <a:rPr lang="en-US" smtClean="0"/>
              <a:pPr/>
              <a:t>‹#›</a:t>
            </a:fld>
            <a:endParaRPr lang="en-US" dirty="0"/>
          </a:p>
        </p:txBody>
      </p:sp>
    </p:spTree>
    <p:extLst>
      <p:ext uri="{BB962C8B-B14F-4D97-AF65-F5344CB8AC3E}">
        <p14:creationId xmlns:p14="http://schemas.microsoft.com/office/powerpoint/2010/main" val="2794554959"/>
      </p:ext>
    </p:extLst>
  </p:cSld>
  <p:clrMap bg1="lt1" tx1="dk1" bg2="lt2" tx2="dk2" accent1="accent1" accent2="accent2" accent3="accent3" accent4="accent4" accent5="accent5" accent6="accent6" hlink="hlink" folHlink="folHlink"/>
  <p:sldLayoutIdLst>
    <p:sldLayoutId id="2147483974" r:id="rId1"/>
    <p:sldLayoutId id="2147483975" r:id="rId2"/>
    <p:sldLayoutId id="2147483976" r:id="rId3"/>
    <p:sldLayoutId id="2147483977" r:id="rId4"/>
    <p:sldLayoutId id="2147483978" r:id="rId5"/>
    <p:sldLayoutId id="2147483979" r:id="rId6"/>
    <p:sldLayoutId id="2147483980" r:id="rId7"/>
    <p:sldLayoutId id="2147483981" r:id="rId8"/>
    <p:sldLayoutId id="2147483982" r:id="rId9"/>
    <p:sldLayoutId id="2147483983" r:id="rId10"/>
    <p:sldLayoutId id="2147483984" r:id="rId11"/>
  </p:sldLayoutIdLst>
  <p:hf sldNum="0" hdr="0" ftr="0" dt="0"/>
  <p:txStyles>
    <p:titleStyle>
      <a:lvl1pPr algn="ctr" defTabSz="1300460" rtl="0" eaLnBrk="1" latinLnBrk="0" hangingPunct="1">
        <a:lnSpc>
          <a:spcPct val="90000"/>
        </a:lnSpc>
        <a:spcBef>
          <a:spcPct val="0"/>
        </a:spcBef>
        <a:buNone/>
        <a:defRPr sz="3698" kern="1200" cap="all" spc="284" baseline="0">
          <a:solidFill>
            <a:schemeClr val="tx1">
              <a:lumMod val="85000"/>
              <a:lumOff val="15000"/>
            </a:schemeClr>
          </a:solidFill>
          <a:latin typeface="+mj-lt"/>
          <a:ea typeface="+mj-ea"/>
          <a:cs typeface="+mj-cs"/>
        </a:defRPr>
      </a:lvl1pPr>
    </p:titleStyle>
    <p:bodyStyle>
      <a:lvl1pPr marL="325115" indent="-325115" algn="l" defTabSz="1300460" rtl="0" eaLnBrk="1" latinLnBrk="0" hangingPunct="1">
        <a:lnSpc>
          <a:spcPct val="100000"/>
        </a:lnSpc>
        <a:spcBef>
          <a:spcPts val="1422"/>
        </a:spcBef>
        <a:buClr>
          <a:schemeClr val="accent2"/>
        </a:buClr>
        <a:buFont typeface="Arial" panose="020B0604020202020204" pitchFamily="34" charset="0"/>
        <a:buChar char="•"/>
        <a:defRPr sz="2560" kern="1200">
          <a:solidFill>
            <a:schemeClr val="tx1">
              <a:lumMod val="85000"/>
              <a:lumOff val="15000"/>
            </a:schemeClr>
          </a:solidFill>
          <a:latin typeface="+mn-lt"/>
          <a:ea typeface="+mn-ea"/>
          <a:cs typeface="+mn-cs"/>
        </a:defRPr>
      </a:lvl1pPr>
      <a:lvl2pPr marL="650230" indent="-325115" algn="l" defTabSz="1300460" rtl="0" eaLnBrk="1" latinLnBrk="0" hangingPunct="1">
        <a:lnSpc>
          <a:spcPct val="100000"/>
        </a:lnSpc>
        <a:spcBef>
          <a:spcPts val="1422"/>
        </a:spcBef>
        <a:buClr>
          <a:schemeClr val="accent2"/>
        </a:buClr>
        <a:buFont typeface="Arial" panose="020B0604020202020204" pitchFamily="34" charset="0"/>
        <a:buChar char="•"/>
        <a:defRPr sz="2276" kern="1200">
          <a:solidFill>
            <a:schemeClr val="tx1">
              <a:lumMod val="85000"/>
              <a:lumOff val="15000"/>
            </a:schemeClr>
          </a:solidFill>
          <a:latin typeface="+mn-lt"/>
          <a:ea typeface="+mn-ea"/>
          <a:cs typeface="+mn-cs"/>
        </a:defRPr>
      </a:lvl2pPr>
      <a:lvl3pPr marL="975345" indent="-325115" algn="l" defTabSz="1300460" rtl="0" eaLnBrk="1" latinLnBrk="0" hangingPunct="1">
        <a:lnSpc>
          <a:spcPct val="100000"/>
        </a:lnSpc>
        <a:spcBef>
          <a:spcPts val="1422"/>
        </a:spcBef>
        <a:buClr>
          <a:schemeClr val="accent2"/>
        </a:buClr>
        <a:buFont typeface="Arial" panose="020B0604020202020204" pitchFamily="34" charset="0"/>
        <a:buChar char="•"/>
        <a:defRPr sz="2276" kern="1200">
          <a:solidFill>
            <a:schemeClr val="tx1">
              <a:lumMod val="85000"/>
              <a:lumOff val="15000"/>
            </a:schemeClr>
          </a:solidFill>
          <a:latin typeface="+mn-lt"/>
          <a:ea typeface="+mn-ea"/>
          <a:cs typeface="+mn-cs"/>
        </a:defRPr>
      </a:lvl3pPr>
      <a:lvl4pPr marL="1300460" indent="-325115" algn="l" defTabSz="1300460" rtl="0" eaLnBrk="1" latinLnBrk="0" hangingPunct="1">
        <a:lnSpc>
          <a:spcPct val="100000"/>
        </a:lnSpc>
        <a:spcBef>
          <a:spcPts val="1422"/>
        </a:spcBef>
        <a:buClr>
          <a:schemeClr val="accent2"/>
        </a:buClr>
        <a:buFont typeface="Arial" panose="020B0604020202020204" pitchFamily="34" charset="0"/>
        <a:buChar char="•"/>
        <a:defRPr sz="2276" kern="1200">
          <a:solidFill>
            <a:schemeClr val="tx1">
              <a:lumMod val="85000"/>
              <a:lumOff val="15000"/>
            </a:schemeClr>
          </a:solidFill>
          <a:latin typeface="+mn-lt"/>
          <a:ea typeface="+mn-ea"/>
          <a:cs typeface="+mn-cs"/>
        </a:defRPr>
      </a:lvl4pPr>
      <a:lvl5pPr marL="1625575" indent="-325115" algn="l" defTabSz="1300460" rtl="0" eaLnBrk="1" latinLnBrk="0" hangingPunct="1">
        <a:lnSpc>
          <a:spcPct val="100000"/>
        </a:lnSpc>
        <a:spcBef>
          <a:spcPts val="1422"/>
        </a:spcBef>
        <a:buClr>
          <a:schemeClr val="accent2"/>
        </a:buClr>
        <a:buFont typeface="Arial" panose="020B0604020202020204" pitchFamily="34" charset="0"/>
        <a:buChar char="•"/>
        <a:defRPr sz="2276" kern="1200">
          <a:solidFill>
            <a:schemeClr val="tx1">
              <a:lumMod val="85000"/>
              <a:lumOff val="15000"/>
            </a:schemeClr>
          </a:solidFill>
          <a:latin typeface="+mn-lt"/>
          <a:ea typeface="+mn-ea"/>
          <a:cs typeface="+mn-cs"/>
        </a:defRPr>
      </a:lvl5pPr>
      <a:lvl6pPr marL="1869411" indent="-325115" algn="l" defTabSz="1300460" rtl="0" eaLnBrk="1" latinLnBrk="0" hangingPunct="1">
        <a:lnSpc>
          <a:spcPct val="100000"/>
        </a:lnSpc>
        <a:spcBef>
          <a:spcPts val="1422"/>
        </a:spcBef>
        <a:buClr>
          <a:schemeClr val="accent2"/>
        </a:buClr>
        <a:buFont typeface="Arial" panose="020B0604020202020204" pitchFamily="34" charset="0"/>
        <a:buChar char="•"/>
        <a:defRPr sz="2276" kern="1200">
          <a:solidFill>
            <a:schemeClr val="tx1"/>
          </a:solidFill>
          <a:latin typeface="+mn-lt"/>
          <a:ea typeface="+mn-ea"/>
          <a:cs typeface="+mn-cs"/>
        </a:defRPr>
      </a:lvl6pPr>
      <a:lvl7pPr marL="2113247" indent="-325115" algn="l" defTabSz="1300460" rtl="0" eaLnBrk="1" latinLnBrk="0" hangingPunct="1">
        <a:lnSpc>
          <a:spcPct val="100000"/>
        </a:lnSpc>
        <a:spcBef>
          <a:spcPts val="1422"/>
        </a:spcBef>
        <a:buClr>
          <a:schemeClr val="accent2"/>
        </a:buClr>
        <a:buFont typeface="Arial" panose="020B0604020202020204" pitchFamily="34" charset="0"/>
        <a:buChar char="•"/>
        <a:defRPr sz="2276" kern="1200">
          <a:solidFill>
            <a:schemeClr val="tx1"/>
          </a:solidFill>
          <a:latin typeface="+mn-lt"/>
          <a:ea typeface="+mn-ea"/>
          <a:cs typeface="+mn-cs"/>
        </a:defRPr>
      </a:lvl7pPr>
      <a:lvl8pPr marL="2357083" indent="-325115" algn="l" defTabSz="1300460" rtl="0" eaLnBrk="1" latinLnBrk="0" hangingPunct="1">
        <a:lnSpc>
          <a:spcPct val="100000"/>
        </a:lnSpc>
        <a:spcBef>
          <a:spcPts val="1422"/>
        </a:spcBef>
        <a:buClr>
          <a:schemeClr val="accent2"/>
        </a:buClr>
        <a:buFont typeface="Arial" panose="020B0604020202020204" pitchFamily="34" charset="0"/>
        <a:buChar char="•"/>
        <a:defRPr sz="2276" kern="1200" baseline="0">
          <a:solidFill>
            <a:schemeClr val="tx1"/>
          </a:solidFill>
          <a:latin typeface="+mn-lt"/>
          <a:ea typeface="+mn-ea"/>
          <a:cs typeface="+mn-cs"/>
        </a:defRPr>
      </a:lvl8pPr>
      <a:lvl9pPr marL="2600919" indent="-325115" algn="l" defTabSz="1300460" rtl="0" eaLnBrk="1" latinLnBrk="0" hangingPunct="1">
        <a:lnSpc>
          <a:spcPct val="100000"/>
        </a:lnSpc>
        <a:spcBef>
          <a:spcPts val="1422"/>
        </a:spcBef>
        <a:buClr>
          <a:schemeClr val="accent2"/>
        </a:buClr>
        <a:buFont typeface="Arial" panose="020B0604020202020204" pitchFamily="34" charset="0"/>
        <a:buChar char="•"/>
        <a:defRPr sz="2276" kern="1200" baseline="0">
          <a:solidFill>
            <a:schemeClr val="tx1"/>
          </a:solidFill>
          <a:latin typeface="+mn-lt"/>
          <a:ea typeface="+mn-ea"/>
          <a:cs typeface="+mn-cs"/>
        </a:defRPr>
      </a:lvl9pPr>
    </p:bodyStyle>
    <p:otherStyle>
      <a:defPPr>
        <a:defRPr lang="en-US"/>
      </a:defPPr>
      <a:lvl1pPr marL="0" algn="l" defTabSz="1300460" rtl="0" eaLnBrk="1" latinLnBrk="0" hangingPunct="1">
        <a:defRPr sz="2560" kern="1200">
          <a:solidFill>
            <a:schemeClr val="tx1"/>
          </a:solidFill>
          <a:latin typeface="+mn-lt"/>
          <a:ea typeface="+mn-ea"/>
          <a:cs typeface="+mn-cs"/>
        </a:defRPr>
      </a:lvl1pPr>
      <a:lvl2pPr marL="650230" algn="l" defTabSz="1300460" rtl="0" eaLnBrk="1" latinLnBrk="0" hangingPunct="1">
        <a:defRPr sz="2560" kern="1200">
          <a:solidFill>
            <a:schemeClr val="tx1"/>
          </a:solidFill>
          <a:latin typeface="+mn-lt"/>
          <a:ea typeface="+mn-ea"/>
          <a:cs typeface="+mn-cs"/>
        </a:defRPr>
      </a:lvl2pPr>
      <a:lvl3pPr marL="1300460" algn="l" defTabSz="1300460" rtl="0" eaLnBrk="1" latinLnBrk="0" hangingPunct="1">
        <a:defRPr sz="2560" kern="1200">
          <a:solidFill>
            <a:schemeClr val="tx1"/>
          </a:solidFill>
          <a:latin typeface="+mn-lt"/>
          <a:ea typeface="+mn-ea"/>
          <a:cs typeface="+mn-cs"/>
        </a:defRPr>
      </a:lvl3pPr>
      <a:lvl4pPr marL="1950690" algn="l" defTabSz="1300460" rtl="0" eaLnBrk="1" latinLnBrk="0" hangingPunct="1">
        <a:defRPr sz="2560" kern="1200">
          <a:solidFill>
            <a:schemeClr val="tx1"/>
          </a:solidFill>
          <a:latin typeface="+mn-lt"/>
          <a:ea typeface="+mn-ea"/>
          <a:cs typeface="+mn-cs"/>
        </a:defRPr>
      </a:lvl4pPr>
      <a:lvl5pPr marL="2600919" algn="l" defTabSz="1300460" rtl="0" eaLnBrk="1" latinLnBrk="0" hangingPunct="1">
        <a:defRPr sz="2560" kern="1200">
          <a:solidFill>
            <a:schemeClr val="tx1"/>
          </a:solidFill>
          <a:latin typeface="+mn-lt"/>
          <a:ea typeface="+mn-ea"/>
          <a:cs typeface="+mn-cs"/>
        </a:defRPr>
      </a:lvl5pPr>
      <a:lvl6pPr marL="3251149" algn="l" defTabSz="1300460" rtl="0" eaLnBrk="1" latinLnBrk="0" hangingPunct="1">
        <a:defRPr sz="2560" kern="1200">
          <a:solidFill>
            <a:schemeClr val="tx1"/>
          </a:solidFill>
          <a:latin typeface="+mn-lt"/>
          <a:ea typeface="+mn-ea"/>
          <a:cs typeface="+mn-cs"/>
        </a:defRPr>
      </a:lvl6pPr>
      <a:lvl7pPr marL="3901379" algn="l" defTabSz="1300460" rtl="0" eaLnBrk="1" latinLnBrk="0" hangingPunct="1">
        <a:defRPr sz="2560" kern="1200">
          <a:solidFill>
            <a:schemeClr val="tx1"/>
          </a:solidFill>
          <a:latin typeface="+mn-lt"/>
          <a:ea typeface="+mn-ea"/>
          <a:cs typeface="+mn-cs"/>
        </a:defRPr>
      </a:lvl7pPr>
      <a:lvl8pPr marL="4551609" algn="l" defTabSz="1300460" rtl="0" eaLnBrk="1" latinLnBrk="0" hangingPunct="1">
        <a:defRPr sz="2560" kern="1200">
          <a:solidFill>
            <a:schemeClr val="tx1"/>
          </a:solidFill>
          <a:latin typeface="+mn-lt"/>
          <a:ea typeface="+mn-ea"/>
          <a:cs typeface="+mn-cs"/>
        </a:defRPr>
      </a:lvl8pPr>
      <a:lvl9pPr marL="5201839" algn="l" defTabSz="1300460" rtl="0" eaLnBrk="1" latinLnBrk="0" hangingPunct="1">
        <a:defRPr sz="256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3.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hyperlink" Target="http://playground.tensorflow.org/" TargetMode="Externa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22.emf"/></Relationships>
</file>

<file path=ppt/slides/_rels/slide3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24.png"/></Relationships>
</file>

<file path=ppt/slides/_rels/slide35.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openxmlformats.org/officeDocument/2006/relationships/image" Target="../media/image27.svg"/></Relationships>
</file>

<file path=ppt/slides/_rels/slide37.xml.rels><?xml version="1.0" encoding="UTF-8" standalone="yes"?>
<Relationships xmlns="http://schemas.openxmlformats.org/package/2006/relationships"><Relationship Id="rId3" Type="http://schemas.openxmlformats.org/officeDocument/2006/relationships/hyperlink" Target="https://github.com/NVlabs/stylegan" TargetMode="External"/><Relationship Id="rId2" Type="http://schemas.openxmlformats.org/officeDocument/2006/relationships/image" Target="../media/image28.png"/><Relationship Id="rId1" Type="http://schemas.openxmlformats.org/officeDocument/2006/relationships/slideLayout" Target="../slideLayouts/slideLayout6.xml"/><Relationship Id="rId5" Type="http://schemas.openxmlformats.org/officeDocument/2006/relationships/hyperlink" Target="https://arxiv.org/abs/1812.04948" TargetMode="External"/><Relationship Id="rId4" Type="http://schemas.openxmlformats.org/officeDocument/2006/relationships/hyperlink" Target="https://github.com/NVlabs/ffhq-dataset" TargetMode="External"/></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9.png"/><Relationship Id="rId4" Type="http://schemas.openxmlformats.org/officeDocument/2006/relationships/hyperlink" Target="https://www.youtube.com/watch?time_continue=10&amp;v=yaq4sWFvnAY&amp;feature=emb_logo" TargetMode="External"/></Relationships>
</file>

<file path=ppt/slides/_rels/slide3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hyperlink" Target="https://s3.amazonaws.com/assets.datacamp.com" TargetMode="External"/><Relationship Id="rId2" Type="http://schemas.openxmlformats.org/officeDocument/2006/relationships/image" Target="../media/image31.jpe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D7FCD31-B6A0-453B-AC5B-4A7F4219AF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3004800" cy="603422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3200" b="0" i="0" u="none" strike="noStrike" kern="1200" cap="none" spc="0" normalizeH="0" baseline="0" noProof="0">
              <a:ln>
                <a:noFill/>
              </a:ln>
              <a:solidFill>
                <a:prstClr val="white"/>
              </a:solidFill>
              <a:effectLst/>
              <a:uLnTx/>
              <a:uFillTx/>
              <a:latin typeface="Gill Sans MT" panose="020B0502020104020203"/>
              <a:ea typeface="+mn-ea"/>
              <a:cs typeface="+mn-cs"/>
              <a:sym typeface="Helvetica Neue Bold Condensed" charset="0"/>
            </a:endParaRPr>
          </a:p>
        </p:txBody>
      </p:sp>
      <p:sp>
        <p:nvSpPr>
          <p:cNvPr id="4" name="Title 1"/>
          <p:cNvSpPr>
            <a:spLocks noGrp="1"/>
          </p:cNvSpPr>
          <p:nvPr>
            <p:ph type="title"/>
          </p:nvPr>
        </p:nvSpPr>
        <p:spPr>
          <a:xfrm>
            <a:off x="1706880" y="3069336"/>
            <a:ext cx="9591040" cy="2340864"/>
          </a:xfrm>
        </p:spPr>
        <p:txBody>
          <a:bodyPr vert="horz" lIns="274320" tIns="182880" rIns="274320" bIns="182880" rtlCol="0" anchor="ctr" anchorCtr="1">
            <a:normAutofit/>
          </a:bodyPr>
          <a:lstStyle/>
          <a:p>
            <a:pPr defTabSz="914400"/>
            <a:r>
              <a:rPr lang="en-US" sz="3800" spc="200" dirty="0">
                <a:solidFill>
                  <a:srgbClr val="262626"/>
                </a:solidFill>
              </a:rPr>
              <a:t>Machine learning </a:t>
            </a:r>
            <a:br>
              <a:rPr lang="en-US" sz="3800" spc="200" dirty="0">
                <a:solidFill>
                  <a:srgbClr val="262626"/>
                </a:solidFill>
              </a:rPr>
            </a:br>
            <a:r>
              <a:rPr lang="en-US" sz="3800" spc="200" dirty="0">
                <a:solidFill>
                  <a:srgbClr val="262626"/>
                </a:solidFill>
              </a:rPr>
              <a:t>for physics and astronomy</a:t>
            </a:r>
            <a:br>
              <a:rPr lang="en-US" sz="3800" spc="200" dirty="0">
                <a:solidFill>
                  <a:srgbClr val="262626"/>
                </a:solidFill>
              </a:rPr>
            </a:br>
            <a:r>
              <a:rPr lang="en-US" sz="3800" spc="200" dirty="0">
                <a:solidFill>
                  <a:srgbClr val="262626"/>
                </a:solidFill>
              </a:rPr>
              <a:t>chapter 8</a:t>
            </a:r>
          </a:p>
        </p:txBody>
      </p:sp>
      <p:pic>
        <p:nvPicPr>
          <p:cNvPr id="7" name="Picture 6" descr="A black and white sign with white text&#10;&#10;Description automatically generated with low confidence">
            <a:extLst>
              <a:ext uri="{FF2B5EF4-FFF2-40B4-BE49-F238E27FC236}">
                <a16:creationId xmlns:a16="http://schemas.microsoft.com/office/drawing/2014/main" id="{5BD25916-D4C1-2749-95F2-C1F61B833073}"/>
              </a:ext>
            </a:extLst>
          </p:cNvPr>
          <p:cNvPicPr>
            <a:picLocks noChangeAspect="1"/>
          </p:cNvPicPr>
          <p:nvPr/>
        </p:nvPicPr>
        <p:blipFill>
          <a:blip r:embed="rId3"/>
          <a:stretch>
            <a:fillRect/>
          </a:stretch>
        </p:blipFill>
        <p:spPr>
          <a:xfrm>
            <a:off x="9321800" y="8263890"/>
            <a:ext cx="3378200" cy="1182370"/>
          </a:xfrm>
          <a:prstGeom prst="rect">
            <a:avLst/>
          </a:prstGeom>
        </p:spPr>
      </p:pic>
      <p:sp>
        <p:nvSpPr>
          <p:cNvPr id="8" name="TextBox 7">
            <a:extLst>
              <a:ext uri="{FF2B5EF4-FFF2-40B4-BE49-F238E27FC236}">
                <a16:creationId xmlns:a16="http://schemas.microsoft.com/office/drawing/2014/main" id="{8F7DB0E6-33BA-7C43-AD1F-3025890A5962}"/>
              </a:ext>
            </a:extLst>
          </p:cNvPr>
          <p:cNvSpPr txBox="1"/>
          <p:nvPr/>
        </p:nvSpPr>
        <p:spPr>
          <a:xfrm>
            <a:off x="406400" y="384301"/>
            <a:ext cx="3144643" cy="584775"/>
          </a:xfrm>
          <a:prstGeom prst="rect">
            <a:avLst/>
          </a:prstGeom>
          <a:noFill/>
        </p:spPr>
        <p:txBody>
          <a:bodyPr wrap="none" rtlCol="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3200" b="0" i="0" u="none" strike="noStrike" kern="1200" cap="none" spc="0" normalizeH="0" baseline="0" noProof="0" dirty="0">
                <a:ln>
                  <a:noFill/>
                </a:ln>
                <a:solidFill>
                  <a:prstClr val="black"/>
                </a:solidFill>
                <a:effectLst/>
                <a:uLnTx/>
                <a:uFillTx/>
                <a:latin typeface="Gill Sans MT" panose="020B0502020104020203"/>
                <a:ea typeface="ヒラギノ角ゴ ProN W6" charset="0"/>
                <a:sym typeface="Helvetica Neue Bold Condensed" charset="0"/>
              </a:rPr>
              <a:t>Viviana </a:t>
            </a:r>
            <a:r>
              <a:rPr kumimoji="0" lang="en-US" sz="3200" b="0" i="0" u="none" strike="noStrike" kern="1200" cap="none" spc="0" normalizeH="0" baseline="0" noProof="0" dirty="0" err="1">
                <a:ln>
                  <a:noFill/>
                </a:ln>
                <a:solidFill>
                  <a:prstClr val="black"/>
                </a:solidFill>
                <a:effectLst/>
                <a:uLnTx/>
                <a:uFillTx/>
                <a:latin typeface="Gill Sans MT" panose="020B0502020104020203"/>
                <a:ea typeface="ヒラギノ角ゴ ProN W6" charset="0"/>
                <a:sym typeface="Helvetica Neue Bold Condensed" charset="0"/>
              </a:rPr>
              <a:t>Acquaviva</a:t>
            </a:r>
            <a:endParaRPr kumimoji="0" lang="en-US" sz="3200" b="0" i="0" u="none" strike="noStrike" kern="1200" cap="none" spc="0" normalizeH="0" baseline="0" noProof="0" dirty="0">
              <a:ln>
                <a:noFill/>
              </a:ln>
              <a:solidFill>
                <a:prstClr val="black"/>
              </a:solidFill>
              <a:effectLst/>
              <a:uLnTx/>
              <a:uFillTx/>
              <a:latin typeface="Gill Sans MT" panose="020B0502020104020203"/>
              <a:ea typeface="ヒラギノ角ゴ ProN W6" charset="0"/>
              <a:sym typeface="Helvetica Neue Bold Condensed" charset="0"/>
            </a:endParaRPr>
          </a:p>
        </p:txBody>
      </p:sp>
      <p:pic>
        <p:nvPicPr>
          <p:cNvPr id="11" name="Picture 10" descr="A picture containing text, font, graphics, poster&#10;&#10;Description automatically generated">
            <a:extLst>
              <a:ext uri="{FF2B5EF4-FFF2-40B4-BE49-F238E27FC236}">
                <a16:creationId xmlns:a16="http://schemas.microsoft.com/office/drawing/2014/main" id="{2A24A238-B824-E84E-969A-AF0D866B5596}"/>
              </a:ext>
            </a:extLst>
          </p:cNvPr>
          <p:cNvPicPr>
            <a:picLocks noChangeAspect="1"/>
          </p:cNvPicPr>
          <p:nvPr/>
        </p:nvPicPr>
        <p:blipFill>
          <a:blip r:embed="rId4"/>
          <a:stretch>
            <a:fillRect/>
          </a:stretch>
        </p:blipFill>
        <p:spPr>
          <a:xfrm>
            <a:off x="10984649" y="307340"/>
            <a:ext cx="1613751" cy="1718645"/>
          </a:xfrm>
          <a:prstGeom prst="rect">
            <a:avLst/>
          </a:prstGeom>
        </p:spPr>
      </p:pic>
    </p:spTree>
    <p:extLst>
      <p:ext uri="{BB962C8B-B14F-4D97-AF65-F5344CB8AC3E}">
        <p14:creationId xmlns:p14="http://schemas.microsoft.com/office/powerpoint/2010/main" val="11964846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31056" y="685800"/>
            <a:ext cx="8444807" cy="1690624"/>
          </a:xfrm>
        </p:spPr>
        <p:txBody>
          <a:bodyPr anchor="ctr"/>
          <a:lstStyle/>
          <a:p>
            <a:pPr algn="ctr"/>
            <a:r>
              <a:rPr lang="en-US" dirty="0"/>
              <a:t>The XOR problem</a:t>
            </a:r>
          </a:p>
        </p:txBody>
      </p:sp>
      <p:sp>
        <p:nvSpPr>
          <p:cNvPr id="4" name="TextBox 3"/>
          <p:cNvSpPr txBox="1"/>
          <p:nvPr/>
        </p:nvSpPr>
        <p:spPr>
          <a:xfrm>
            <a:off x="1510058" y="3636397"/>
            <a:ext cx="933269" cy="3970318"/>
          </a:xfrm>
          <a:prstGeom prst="rect">
            <a:avLst/>
          </a:prstGeom>
          <a:noFill/>
        </p:spPr>
        <p:txBody>
          <a:bodyPr wrap="none" rtlCol="0">
            <a:spAutoFit/>
          </a:bodyPr>
          <a:lstStyle/>
          <a:p>
            <a:pPr algn="ctr"/>
            <a:r>
              <a:rPr lang="en-US" sz="2800" dirty="0">
                <a:solidFill>
                  <a:schemeClr val="tx1"/>
                </a:solidFill>
                <a:latin typeface="Gill Sans MT" panose="020B0502020104020203" pitchFamily="34" charset="77"/>
              </a:rPr>
              <a:t>Input</a:t>
            </a:r>
          </a:p>
          <a:p>
            <a:pPr algn="ctr"/>
            <a:endParaRPr lang="en-US" sz="2800" dirty="0">
              <a:solidFill>
                <a:schemeClr val="tx1"/>
              </a:solidFill>
              <a:latin typeface="Gill Sans MT" panose="020B0502020104020203" pitchFamily="34" charset="77"/>
            </a:endParaRPr>
          </a:p>
          <a:p>
            <a:pPr algn="ctr"/>
            <a:r>
              <a:rPr lang="en-US" sz="2800" dirty="0">
                <a:solidFill>
                  <a:schemeClr val="tx1"/>
                </a:solidFill>
                <a:latin typeface="Gill Sans MT" panose="020B0502020104020203" pitchFamily="34" charset="77"/>
              </a:rPr>
              <a:t>0, 0</a:t>
            </a:r>
          </a:p>
          <a:p>
            <a:pPr algn="ctr"/>
            <a:endParaRPr lang="en-US" sz="2800" dirty="0">
              <a:solidFill>
                <a:schemeClr val="tx1"/>
              </a:solidFill>
              <a:latin typeface="Gill Sans MT" panose="020B0502020104020203" pitchFamily="34" charset="77"/>
            </a:endParaRPr>
          </a:p>
          <a:p>
            <a:pPr algn="ctr"/>
            <a:r>
              <a:rPr lang="en-US" sz="2800" dirty="0">
                <a:solidFill>
                  <a:schemeClr val="tx1"/>
                </a:solidFill>
                <a:latin typeface="Gill Sans MT" panose="020B0502020104020203" pitchFamily="34" charset="77"/>
              </a:rPr>
              <a:t>0, 1</a:t>
            </a:r>
          </a:p>
          <a:p>
            <a:pPr algn="ctr"/>
            <a:endParaRPr lang="en-US" sz="2800" dirty="0">
              <a:solidFill>
                <a:schemeClr val="tx1"/>
              </a:solidFill>
              <a:latin typeface="Gill Sans MT" panose="020B0502020104020203" pitchFamily="34" charset="77"/>
            </a:endParaRPr>
          </a:p>
          <a:p>
            <a:pPr algn="ctr"/>
            <a:r>
              <a:rPr lang="en-US" sz="2800" dirty="0">
                <a:solidFill>
                  <a:schemeClr val="tx1"/>
                </a:solidFill>
                <a:latin typeface="Gill Sans MT" panose="020B0502020104020203" pitchFamily="34" charset="77"/>
              </a:rPr>
              <a:t>1, 0</a:t>
            </a:r>
          </a:p>
          <a:p>
            <a:pPr algn="ctr"/>
            <a:endParaRPr lang="en-US" sz="2800" dirty="0">
              <a:solidFill>
                <a:schemeClr val="tx1"/>
              </a:solidFill>
              <a:latin typeface="Gill Sans MT" panose="020B0502020104020203" pitchFamily="34" charset="77"/>
            </a:endParaRPr>
          </a:p>
          <a:p>
            <a:pPr algn="ctr"/>
            <a:r>
              <a:rPr lang="en-US" sz="2800" dirty="0">
                <a:solidFill>
                  <a:schemeClr val="tx1"/>
                </a:solidFill>
                <a:latin typeface="Gill Sans MT" panose="020B0502020104020203" pitchFamily="34" charset="77"/>
              </a:rPr>
              <a:t>1, 1</a:t>
            </a:r>
          </a:p>
        </p:txBody>
      </p:sp>
      <p:sp>
        <p:nvSpPr>
          <p:cNvPr id="5" name="TextBox 4"/>
          <p:cNvSpPr txBox="1"/>
          <p:nvPr/>
        </p:nvSpPr>
        <p:spPr>
          <a:xfrm>
            <a:off x="3177921" y="3636397"/>
            <a:ext cx="1258678" cy="3970318"/>
          </a:xfrm>
          <a:prstGeom prst="rect">
            <a:avLst/>
          </a:prstGeom>
          <a:noFill/>
        </p:spPr>
        <p:txBody>
          <a:bodyPr wrap="none" rtlCol="0">
            <a:spAutoFit/>
          </a:bodyPr>
          <a:lstStyle/>
          <a:p>
            <a:pPr algn="ctr"/>
            <a:r>
              <a:rPr lang="en-US" sz="2800" dirty="0">
                <a:solidFill>
                  <a:schemeClr val="tx1"/>
                </a:solidFill>
                <a:latin typeface="Gill Sans MT" panose="020B0502020104020203" pitchFamily="34" charset="77"/>
              </a:rPr>
              <a:t>Output</a:t>
            </a:r>
          </a:p>
          <a:p>
            <a:pPr algn="ctr"/>
            <a:endParaRPr lang="en-US" sz="2800" dirty="0">
              <a:solidFill>
                <a:schemeClr val="tx1"/>
              </a:solidFill>
              <a:latin typeface="Gill Sans MT" panose="020B0502020104020203" pitchFamily="34" charset="77"/>
            </a:endParaRPr>
          </a:p>
          <a:p>
            <a:pPr algn="ctr"/>
            <a:r>
              <a:rPr lang="en-US" sz="2800" dirty="0">
                <a:solidFill>
                  <a:schemeClr val="tx1"/>
                </a:solidFill>
                <a:latin typeface="Gill Sans MT" panose="020B0502020104020203" pitchFamily="34" charset="77"/>
              </a:rPr>
              <a:t>0</a:t>
            </a:r>
          </a:p>
          <a:p>
            <a:pPr algn="ctr"/>
            <a:endParaRPr lang="en-US" sz="2800" dirty="0">
              <a:solidFill>
                <a:schemeClr val="tx1"/>
              </a:solidFill>
              <a:latin typeface="Gill Sans MT" panose="020B0502020104020203" pitchFamily="34" charset="77"/>
            </a:endParaRPr>
          </a:p>
          <a:p>
            <a:pPr algn="ctr"/>
            <a:r>
              <a:rPr lang="en-US" sz="2800" dirty="0">
                <a:solidFill>
                  <a:schemeClr val="tx1"/>
                </a:solidFill>
                <a:latin typeface="Gill Sans MT" panose="020B0502020104020203" pitchFamily="34" charset="77"/>
              </a:rPr>
              <a:t>1</a:t>
            </a:r>
          </a:p>
          <a:p>
            <a:pPr algn="ctr"/>
            <a:endParaRPr lang="en-US" sz="2800" dirty="0">
              <a:solidFill>
                <a:schemeClr val="tx1"/>
              </a:solidFill>
              <a:latin typeface="Gill Sans MT" panose="020B0502020104020203" pitchFamily="34" charset="77"/>
            </a:endParaRPr>
          </a:p>
          <a:p>
            <a:pPr algn="ctr"/>
            <a:r>
              <a:rPr lang="en-US" sz="2800" dirty="0">
                <a:solidFill>
                  <a:schemeClr val="tx1"/>
                </a:solidFill>
                <a:latin typeface="Gill Sans MT" panose="020B0502020104020203" pitchFamily="34" charset="77"/>
              </a:rPr>
              <a:t>1</a:t>
            </a:r>
          </a:p>
          <a:p>
            <a:pPr algn="ctr"/>
            <a:endParaRPr lang="en-US" sz="2800" dirty="0">
              <a:solidFill>
                <a:schemeClr val="tx1"/>
              </a:solidFill>
              <a:latin typeface="Gill Sans MT" panose="020B0502020104020203" pitchFamily="34" charset="77"/>
            </a:endParaRPr>
          </a:p>
          <a:p>
            <a:pPr algn="ctr"/>
            <a:r>
              <a:rPr lang="en-US" sz="2800" dirty="0">
                <a:solidFill>
                  <a:schemeClr val="tx1"/>
                </a:solidFill>
                <a:latin typeface="Gill Sans MT" panose="020B0502020104020203" pitchFamily="34" charset="77"/>
              </a:rPr>
              <a:t>0</a:t>
            </a:r>
          </a:p>
        </p:txBody>
      </p:sp>
      <p:grpSp>
        <p:nvGrpSpPr>
          <p:cNvPr id="11" name="Group 10"/>
          <p:cNvGrpSpPr/>
          <p:nvPr/>
        </p:nvGrpSpPr>
        <p:grpSpPr>
          <a:xfrm>
            <a:off x="5399819" y="4264817"/>
            <a:ext cx="2706977" cy="2523212"/>
            <a:chOff x="6785113" y="2796209"/>
            <a:chExt cx="2537791" cy="2365511"/>
          </a:xfrm>
        </p:grpSpPr>
        <p:sp>
          <p:nvSpPr>
            <p:cNvPr id="7" name="Rectangle 6"/>
            <p:cNvSpPr/>
            <p:nvPr/>
          </p:nvSpPr>
          <p:spPr>
            <a:xfrm>
              <a:off x="6785113" y="2796209"/>
              <a:ext cx="477078" cy="503582"/>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7"/>
            </a:p>
          </p:txBody>
        </p:sp>
        <p:sp>
          <p:nvSpPr>
            <p:cNvPr id="8" name="Rectangle 7"/>
            <p:cNvSpPr/>
            <p:nvPr/>
          </p:nvSpPr>
          <p:spPr>
            <a:xfrm>
              <a:off x="8845826" y="2796209"/>
              <a:ext cx="477078" cy="503582"/>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7"/>
            </a:p>
          </p:txBody>
        </p:sp>
        <p:sp>
          <p:nvSpPr>
            <p:cNvPr id="9" name="Rectangle 8"/>
            <p:cNvSpPr/>
            <p:nvPr/>
          </p:nvSpPr>
          <p:spPr>
            <a:xfrm>
              <a:off x="8845826" y="4658138"/>
              <a:ext cx="477078" cy="503582"/>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7">
                <a:solidFill>
                  <a:schemeClr val="accent3">
                    <a:lumMod val="75000"/>
                  </a:schemeClr>
                </a:solidFill>
              </a:endParaRPr>
            </a:p>
          </p:txBody>
        </p:sp>
        <p:sp>
          <p:nvSpPr>
            <p:cNvPr id="10" name="Rectangle 9"/>
            <p:cNvSpPr/>
            <p:nvPr/>
          </p:nvSpPr>
          <p:spPr>
            <a:xfrm>
              <a:off x="6785113" y="4651511"/>
              <a:ext cx="477078" cy="503582"/>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7"/>
            </a:p>
          </p:txBody>
        </p:sp>
      </p:grpSp>
      <p:sp>
        <p:nvSpPr>
          <p:cNvPr id="12" name="TextBox 11"/>
          <p:cNvSpPr txBox="1"/>
          <p:nvPr/>
        </p:nvSpPr>
        <p:spPr>
          <a:xfrm>
            <a:off x="8640892" y="3352800"/>
            <a:ext cx="3866064" cy="5344412"/>
          </a:xfrm>
          <a:prstGeom prst="rect">
            <a:avLst/>
          </a:prstGeom>
          <a:noFill/>
        </p:spPr>
        <p:txBody>
          <a:bodyPr wrap="square" rtlCol="0">
            <a:spAutoFit/>
          </a:bodyPr>
          <a:lstStyle/>
          <a:p>
            <a:pPr algn="ctr"/>
            <a:r>
              <a:rPr lang="en-US" sz="3413" dirty="0">
                <a:solidFill>
                  <a:schemeClr val="tx1"/>
                </a:solidFill>
                <a:latin typeface="Gill Sans MT" panose="020B0502020104020203" pitchFamily="34" charset="77"/>
              </a:rPr>
              <a:t>Solve with linear model?</a:t>
            </a:r>
          </a:p>
          <a:p>
            <a:pPr algn="ctr"/>
            <a:endParaRPr lang="en-US" sz="3413" dirty="0">
              <a:solidFill>
                <a:schemeClr val="tx1"/>
              </a:solidFill>
              <a:latin typeface="Gill Sans MT" panose="020B0502020104020203" pitchFamily="34" charset="77"/>
            </a:endParaRPr>
          </a:p>
          <a:p>
            <a:pPr algn="ctr"/>
            <a:r>
              <a:rPr lang="en-US" sz="3413" dirty="0">
                <a:solidFill>
                  <a:schemeClr val="tx1"/>
                </a:solidFill>
                <a:latin typeface="Gill Sans MT" panose="020B0502020104020203" pitchFamily="34" charset="77"/>
              </a:rPr>
              <a:t>How about with linear model + non-linearity, like step function or sigmoid?</a:t>
            </a:r>
          </a:p>
          <a:p>
            <a:pPr algn="ctr"/>
            <a:endParaRPr lang="en-US" sz="3413" dirty="0">
              <a:solidFill>
                <a:schemeClr val="tx1"/>
              </a:solidFill>
              <a:latin typeface="Gill Sans MT" panose="020B0502020104020203" pitchFamily="34" charset="77"/>
            </a:endParaRPr>
          </a:p>
          <a:p>
            <a:pPr algn="ctr"/>
            <a:r>
              <a:rPr lang="en-US" sz="3413" dirty="0">
                <a:solidFill>
                  <a:schemeClr val="tx1"/>
                </a:solidFill>
                <a:latin typeface="Gill Sans MT" panose="020B0502020104020203" pitchFamily="34" charset="77"/>
              </a:rPr>
              <a:t>How many lines would you need?</a:t>
            </a:r>
          </a:p>
        </p:txBody>
      </p:sp>
    </p:spTree>
    <p:extLst>
      <p:ext uri="{BB962C8B-B14F-4D97-AF65-F5344CB8AC3E}">
        <p14:creationId xmlns:p14="http://schemas.microsoft.com/office/powerpoint/2010/main" val="142776598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xEl>
                                              <p:pRg st="8" end="8"/>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2">
                                            <p:txEl>
                                              <p:pRg st="0" end="0"/>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2">
                                            <p:txEl>
                                              <p:pRg st="2" end="2"/>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79996" y="685800"/>
            <a:ext cx="8444807" cy="1690624"/>
          </a:xfrm>
        </p:spPr>
        <p:txBody>
          <a:bodyPr anchor="ctr">
            <a:normAutofit/>
          </a:bodyPr>
          <a:lstStyle/>
          <a:p>
            <a:pPr algn="ctr"/>
            <a:r>
              <a:rPr lang="en-US" sz="4480" dirty="0"/>
              <a:t>Multi Layer Perceptron and the XOR problem</a:t>
            </a:r>
          </a:p>
        </p:txBody>
      </p:sp>
      <p:sp>
        <p:nvSpPr>
          <p:cNvPr id="5" name="TextBox 4"/>
          <p:cNvSpPr txBox="1"/>
          <p:nvPr/>
        </p:nvSpPr>
        <p:spPr>
          <a:xfrm>
            <a:off x="8477525" y="2294204"/>
            <a:ext cx="4494555" cy="4293996"/>
          </a:xfrm>
          <a:prstGeom prst="rect">
            <a:avLst/>
          </a:prstGeom>
          <a:noFill/>
        </p:spPr>
        <p:txBody>
          <a:bodyPr wrap="square" rtlCol="0">
            <a:spAutoFit/>
          </a:bodyPr>
          <a:lstStyle/>
          <a:p>
            <a:pPr algn="ctr"/>
            <a:endParaRPr lang="en-US" sz="3413" dirty="0">
              <a:latin typeface="Gill Sans MT" panose="020B0502020104020203" pitchFamily="34" charset="77"/>
            </a:endParaRPr>
          </a:p>
          <a:p>
            <a:pPr algn="ctr"/>
            <a:r>
              <a:rPr lang="en-US" sz="3413" dirty="0">
                <a:solidFill>
                  <a:schemeClr val="tx1"/>
                </a:solidFill>
                <a:latin typeface="Gill Sans MT" panose="020B0502020104020203" pitchFamily="34" charset="77"/>
              </a:rPr>
              <a:t>The XOR can be</a:t>
            </a:r>
          </a:p>
          <a:p>
            <a:pPr algn="ctr"/>
            <a:r>
              <a:rPr lang="en-US" sz="3413" dirty="0">
                <a:solidFill>
                  <a:schemeClr val="tx1"/>
                </a:solidFill>
                <a:latin typeface="Gill Sans MT" panose="020B0502020104020203" pitchFamily="34" charset="77"/>
              </a:rPr>
              <a:t>solved by two stacked</a:t>
            </a:r>
          </a:p>
          <a:p>
            <a:pPr algn="ctr"/>
            <a:r>
              <a:rPr lang="en-US" sz="3413" dirty="0" err="1">
                <a:solidFill>
                  <a:schemeClr val="tx1"/>
                </a:solidFill>
                <a:latin typeface="Gill Sans MT" panose="020B0502020104020203" pitchFamily="34" charset="77"/>
              </a:rPr>
              <a:t>perceptrons</a:t>
            </a:r>
            <a:r>
              <a:rPr lang="en-US" sz="3413" dirty="0">
                <a:solidFill>
                  <a:schemeClr val="tx1"/>
                </a:solidFill>
                <a:latin typeface="Gill Sans MT" panose="020B0502020104020203" pitchFamily="34" charset="77"/>
              </a:rPr>
              <a:t> (see diagrams), with Heaviside or </a:t>
            </a:r>
            <a:r>
              <a:rPr lang="en-US" sz="3413" dirty="0" err="1">
                <a:solidFill>
                  <a:schemeClr val="tx1"/>
                </a:solidFill>
                <a:latin typeface="Gill Sans MT" panose="020B0502020104020203" pitchFamily="34" charset="77"/>
              </a:rPr>
              <a:t>logisitic</a:t>
            </a:r>
            <a:endParaRPr lang="en-US" sz="3413" dirty="0">
              <a:solidFill>
                <a:schemeClr val="tx1"/>
              </a:solidFill>
              <a:latin typeface="Gill Sans MT" panose="020B0502020104020203" pitchFamily="34" charset="77"/>
            </a:endParaRPr>
          </a:p>
          <a:p>
            <a:pPr algn="ctr"/>
            <a:r>
              <a:rPr lang="en-US" sz="3413" dirty="0">
                <a:solidFill>
                  <a:schemeClr val="tx1"/>
                </a:solidFill>
                <a:latin typeface="Gill Sans MT" panose="020B0502020104020203" pitchFamily="34" charset="77"/>
              </a:rPr>
              <a:t>activation.</a:t>
            </a:r>
            <a:endParaRPr lang="en-US" sz="3413" dirty="0">
              <a:latin typeface="Gill Sans MT" panose="020B0502020104020203" pitchFamily="34" charset="77"/>
            </a:endParaRPr>
          </a:p>
          <a:p>
            <a:r>
              <a:rPr lang="en-US" sz="3413" dirty="0">
                <a:latin typeface="Gill Sans MT" panose="020B0502020104020203" pitchFamily="34" charset="77"/>
              </a:rPr>
              <a:t> </a:t>
            </a:r>
          </a:p>
        </p:txBody>
      </p:sp>
      <p:sp>
        <p:nvSpPr>
          <p:cNvPr id="3" name="TextBox 2"/>
          <p:cNvSpPr txBox="1"/>
          <p:nvPr/>
        </p:nvSpPr>
        <p:spPr>
          <a:xfrm>
            <a:off x="8930141" y="6588200"/>
            <a:ext cx="3832480" cy="2718373"/>
          </a:xfrm>
          <a:prstGeom prst="rect">
            <a:avLst/>
          </a:prstGeom>
          <a:noFill/>
        </p:spPr>
        <p:txBody>
          <a:bodyPr wrap="square" rtlCol="0">
            <a:spAutoFit/>
          </a:bodyPr>
          <a:lstStyle/>
          <a:p>
            <a:r>
              <a:rPr lang="en-US" sz="3413" dirty="0">
                <a:solidFill>
                  <a:schemeClr val="tx1"/>
                </a:solidFill>
                <a:latin typeface="Gill Sans MT" panose="020B0502020104020203" pitchFamily="34" charset="77"/>
              </a:rPr>
              <a:t>Note that there is no unique solution for the weights!</a:t>
            </a:r>
          </a:p>
          <a:p>
            <a:r>
              <a:rPr lang="en-US" sz="3413" dirty="0">
                <a:solidFill>
                  <a:schemeClr val="tx1"/>
                </a:solidFill>
                <a:latin typeface="Gill Sans MT" panose="020B0502020104020203" pitchFamily="34" charset="77"/>
              </a:rPr>
              <a:t>(it may be fun to guess them </a:t>
            </a:r>
            <a:r>
              <a:rPr lang="en-US" sz="3413" dirty="0">
                <a:solidFill>
                  <a:schemeClr val="tx1"/>
                </a:solidFill>
                <a:latin typeface="Gill Sans MT" panose="020B0502020104020203" pitchFamily="34" charset="77"/>
                <a:sym typeface="Wingdings" pitchFamily="2" charset="2"/>
              </a:rPr>
              <a:t> )</a:t>
            </a:r>
            <a:endParaRPr lang="en-US" sz="3413" dirty="0">
              <a:solidFill>
                <a:schemeClr val="tx1"/>
              </a:solidFill>
              <a:latin typeface="Gill Sans MT" panose="020B0502020104020203" pitchFamily="34" charset="77"/>
            </a:endParaRPr>
          </a:p>
        </p:txBody>
      </p:sp>
      <p:pic>
        <p:nvPicPr>
          <p:cNvPr id="8" name="Picture 7" descr="A picture containing line, rectangle, diagram, screenshot&#10;&#10;Description automatically generated">
            <a:extLst>
              <a:ext uri="{FF2B5EF4-FFF2-40B4-BE49-F238E27FC236}">
                <a16:creationId xmlns:a16="http://schemas.microsoft.com/office/drawing/2014/main" id="{BE64CD1E-1937-3A44-B7BA-BF05150FD270}"/>
              </a:ext>
            </a:extLst>
          </p:cNvPr>
          <p:cNvPicPr>
            <a:picLocks noChangeAspect="1"/>
          </p:cNvPicPr>
          <p:nvPr/>
        </p:nvPicPr>
        <p:blipFill>
          <a:blip r:embed="rId2"/>
          <a:stretch>
            <a:fillRect/>
          </a:stretch>
        </p:blipFill>
        <p:spPr>
          <a:xfrm>
            <a:off x="508059" y="2946400"/>
            <a:ext cx="7683500" cy="2540000"/>
          </a:xfrm>
          <a:prstGeom prst="rect">
            <a:avLst/>
          </a:prstGeom>
        </p:spPr>
      </p:pic>
      <p:pic>
        <p:nvPicPr>
          <p:cNvPr id="9" name="Picture 8">
            <a:extLst>
              <a:ext uri="{FF2B5EF4-FFF2-40B4-BE49-F238E27FC236}">
                <a16:creationId xmlns:a16="http://schemas.microsoft.com/office/drawing/2014/main" id="{48778304-D50A-8648-B319-BAA08D5B857D}"/>
              </a:ext>
            </a:extLst>
          </p:cNvPr>
          <p:cNvPicPr>
            <a:picLocks noChangeAspect="1"/>
          </p:cNvPicPr>
          <p:nvPr/>
        </p:nvPicPr>
        <p:blipFill>
          <a:blip r:embed="rId3"/>
          <a:stretch>
            <a:fillRect/>
          </a:stretch>
        </p:blipFill>
        <p:spPr>
          <a:xfrm>
            <a:off x="0" y="5815350"/>
            <a:ext cx="8699619" cy="3768788"/>
          </a:xfrm>
          <a:prstGeom prst="rect">
            <a:avLst/>
          </a:prstGeom>
        </p:spPr>
      </p:pic>
    </p:spTree>
    <p:extLst>
      <p:ext uri="{BB962C8B-B14F-4D97-AF65-F5344CB8AC3E}">
        <p14:creationId xmlns:p14="http://schemas.microsoft.com/office/powerpoint/2010/main" val="2118687691"/>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63800" y="492612"/>
            <a:ext cx="8444807" cy="1690624"/>
          </a:xfrm>
        </p:spPr>
        <p:txBody>
          <a:bodyPr anchor="ctr"/>
          <a:lstStyle/>
          <a:p>
            <a:pPr algn="ctr"/>
            <a:r>
              <a:rPr lang="en-US" dirty="0"/>
              <a:t>Mo layers, </a:t>
            </a:r>
            <a:r>
              <a:rPr lang="en-US" dirty="0" err="1"/>
              <a:t>mo</a:t>
            </a:r>
            <a:r>
              <a:rPr lang="en-US" dirty="0"/>
              <a:t> freedom</a:t>
            </a:r>
          </a:p>
        </p:txBody>
      </p:sp>
      <p:grpSp>
        <p:nvGrpSpPr>
          <p:cNvPr id="6" name="Group 5"/>
          <p:cNvGrpSpPr/>
          <p:nvPr/>
        </p:nvGrpSpPr>
        <p:grpSpPr>
          <a:xfrm>
            <a:off x="-259182" y="3186799"/>
            <a:ext cx="8005520" cy="4110732"/>
            <a:chOff x="2142407" y="1936472"/>
            <a:chExt cx="7968146" cy="4186031"/>
          </a:xfrm>
        </p:grpSpPr>
        <p:pic>
          <p:nvPicPr>
            <p:cNvPr id="4" name="Picture 3"/>
            <p:cNvPicPr>
              <a:picLocks noChangeAspect="1"/>
            </p:cNvPicPr>
            <p:nvPr/>
          </p:nvPicPr>
          <p:blipFill>
            <a:blip r:embed="rId2"/>
            <a:stretch>
              <a:fillRect/>
            </a:stretch>
          </p:blipFill>
          <p:spPr>
            <a:xfrm>
              <a:off x="2142407" y="1936472"/>
              <a:ext cx="7968146" cy="4186031"/>
            </a:xfrm>
            <a:prstGeom prst="rect">
              <a:avLst/>
            </a:prstGeom>
          </p:spPr>
        </p:pic>
        <p:sp>
          <p:nvSpPr>
            <p:cNvPr id="5" name="Rectangle 4"/>
            <p:cNvSpPr/>
            <p:nvPr/>
          </p:nvSpPr>
          <p:spPr>
            <a:xfrm>
              <a:off x="2956570" y="2094374"/>
              <a:ext cx="463826" cy="424070"/>
            </a:xfrm>
            <a:prstGeom prst="rect">
              <a:avLst/>
            </a:prstGeom>
            <a:solidFill>
              <a:srgbClr val="EBEB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13"/>
            </a:p>
          </p:txBody>
        </p:sp>
      </p:grpSp>
      <p:sp>
        <p:nvSpPr>
          <p:cNvPr id="7" name="TextBox 6"/>
          <p:cNvSpPr txBox="1"/>
          <p:nvPr/>
        </p:nvSpPr>
        <p:spPr>
          <a:xfrm>
            <a:off x="7549740" y="2743200"/>
            <a:ext cx="5363456" cy="6555641"/>
          </a:xfrm>
          <a:prstGeom prst="rect">
            <a:avLst/>
          </a:prstGeom>
          <a:noFill/>
        </p:spPr>
        <p:txBody>
          <a:bodyPr wrap="none" rtlCol="0">
            <a:spAutoFit/>
          </a:bodyPr>
          <a:lstStyle/>
          <a:p>
            <a:r>
              <a:rPr lang="en-US" sz="3000" dirty="0">
                <a:solidFill>
                  <a:schemeClr val="tx1"/>
                </a:solidFill>
                <a:latin typeface="Gill Sans MT" panose="020B0502020104020203" pitchFamily="34" charset="77"/>
              </a:rPr>
              <a:t>Hidden layers can be larger or </a:t>
            </a:r>
          </a:p>
          <a:p>
            <a:r>
              <a:rPr lang="en-US" sz="3000" dirty="0">
                <a:solidFill>
                  <a:schemeClr val="tx1"/>
                </a:solidFill>
                <a:latin typeface="Gill Sans MT" panose="020B0502020104020203" pitchFamily="34" charset="77"/>
              </a:rPr>
              <a:t>smaller than the previous layer</a:t>
            </a:r>
          </a:p>
          <a:p>
            <a:endParaRPr lang="en-US" sz="3000" dirty="0">
              <a:solidFill>
                <a:schemeClr val="tx1"/>
              </a:solidFill>
              <a:latin typeface="Gill Sans MT" panose="020B0502020104020203" pitchFamily="34" charset="77"/>
            </a:endParaRPr>
          </a:p>
          <a:p>
            <a:r>
              <a:rPr lang="en-US" sz="3000" dirty="0">
                <a:solidFill>
                  <a:schemeClr val="tx1"/>
                </a:solidFill>
                <a:latin typeface="Gill Sans MT" panose="020B0502020104020203" pitchFamily="34" charset="77"/>
              </a:rPr>
              <a:t>Each layer includes nonlinearity </a:t>
            </a:r>
          </a:p>
          <a:p>
            <a:r>
              <a:rPr lang="en-US" sz="3000" dirty="0">
                <a:solidFill>
                  <a:schemeClr val="tx1"/>
                </a:solidFill>
                <a:latin typeface="Gill Sans MT" panose="020B0502020104020203" pitchFamily="34" charset="77"/>
              </a:rPr>
              <a:t>@ output</a:t>
            </a:r>
          </a:p>
          <a:p>
            <a:endParaRPr lang="en-US" sz="3000" dirty="0">
              <a:solidFill>
                <a:schemeClr val="tx1"/>
              </a:solidFill>
              <a:latin typeface="Gill Sans MT" panose="020B0502020104020203" pitchFamily="34" charset="77"/>
            </a:endParaRPr>
          </a:p>
          <a:p>
            <a:r>
              <a:rPr lang="en-US" sz="3000" dirty="0">
                <a:solidFill>
                  <a:schemeClr val="tx1"/>
                </a:solidFill>
                <a:latin typeface="Gill Sans MT" panose="020B0502020104020203" pitchFamily="34" charset="77"/>
              </a:rPr>
              <a:t>The final layer has a different</a:t>
            </a:r>
          </a:p>
          <a:p>
            <a:r>
              <a:rPr lang="en-US" sz="3000" dirty="0">
                <a:solidFill>
                  <a:schemeClr val="tx1"/>
                </a:solidFill>
                <a:latin typeface="Gill Sans MT" panose="020B0502020104020203" pitchFamily="34" charset="77"/>
              </a:rPr>
              <a:t>activation:</a:t>
            </a:r>
          </a:p>
          <a:p>
            <a:endParaRPr lang="en-US" sz="3000" dirty="0">
              <a:solidFill>
                <a:schemeClr val="tx1"/>
              </a:solidFill>
              <a:latin typeface="Gill Sans MT" panose="020B0502020104020203" pitchFamily="34" charset="77"/>
            </a:endParaRPr>
          </a:p>
          <a:p>
            <a:r>
              <a:rPr lang="en-US" sz="3000" dirty="0">
                <a:solidFill>
                  <a:schemeClr val="tx1"/>
                </a:solidFill>
                <a:latin typeface="Gill Sans MT" panose="020B0502020104020203" pitchFamily="34" charset="77"/>
              </a:rPr>
              <a:t>For a class/probability: Heaviside, </a:t>
            </a:r>
          </a:p>
          <a:p>
            <a:r>
              <a:rPr lang="en-US" sz="3000" dirty="0">
                <a:solidFill>
                  <a:schemeClr val="tx1"/>
                </a:solidFill>
                <a:latin typeface="Gill Sans MT" panose="020B0502020104020203" pitchFamily="34" charset="77"/>
              </a:rPr>
              <a:t>logistic function, </a:t>
            </a:r>
            <a:r>
              <a:rPr lang="en-US" sz="3000" dirty="0" err="1">
                <a:solidFill>
                  <a:schemeClr val="tx1"/>
                </a:solidFill>
                <a:latin typeface="Gill Sans MT" panose="020B0502020104020203" pitchFamily="34" charset="77"/>
              </a:rPr>
              <a:t>softmax</a:t>
            </a:r>
            <a:r>
              <a:rPr lang="en-US" sz="3000" dirty="0">
                <a:solidFill>
                  <a:schemeClr val="tx1"/>
                </a:solidFill>
                <a:latin typeface="Gill Sans MT" panose="020B0502020104020203" pitchFamily="34" charset="77"/>
              </a:rPr>
              <a:t> </a:t>
            </a:r>
          </a:p>
          <a:p>
            <a:r>
              <a:rPr lang="en-US" sz="3000" dirty="0">
                <a:solidFill>
                  <a:schemeClr val="tx1"/>
                </a:solidFill>
                <a:latin typeface="Gill Sans MT" panose="020B0502020104020203" pitchFamily="34" charset="77"/>
              </a:rPr>
              <a:t>(if more than two classes)</a:t>
            </a:r>
          </a:p>
          <a:p>
            <a:endParaRPr lang="en-US" sz="3000" dirty="0">
              <a:solidFill>
                <a:schemeClr val="tx1"/>
              </a:solidFill>
              <a:latin typeface="Gill Sans MT" panose="020B0502020104020203" pitchFamily="34" charset="77"/>
            </a:endParaRPr>
          </a:p>
          <a:p>
            <a:r>
              <a:rPr lang="en-US" sz="3000" dirty="0">
                <a:solidFill>
                  <a:schemeClr val="tx1"/>
                </a:solidFill>
                <a:latin typeface="Gill Sans MT" panose="020B0502020104020203" pitchFamily="34" charset="77"/>
              </a:rPr>
              <a:t>For regression:  e.g. linear model</a:t>
            </a:r>
          </a:p>
        </p:txBody>
      </p:sp>
      <p:sp>
        <p:nvSpPr>
          <p:cNvPr id="3" name="Rectangle 2"/>
          <p:cNvSpPr/>
          <p:nvPr/>
        </p:nvSpPr>
        <p:spPr>
          <a:xfrm>
            <a:off x="377334" y="7749764"/>
            <a:ext cx="6506066" cy="1446550"/>
          </a:xfrm>
          <a:prstGeom prst="rect">
            <a:avLst/>
          </a:prstGeom>
        </p:spPr>
        <p:txBody>
          <a:bodyPr wrap="square">
            <a:spAutoFit/>
          </a:bodyPr>
          <a:lstStyle/>
          <a:p>
            <a:pPr algn="ctr"/>
            <a:r>
              <a:rPr lang="en-US" sz="2200" dirty="0">
                <a:solidFill>
                  <a:schemeClr val="accent4">
                    <a:lumMod val="75000"/>
                  </a:schemeClr>
                </a:solidFill>
                <a:latin typeface="Gill Sans MT" panose="020B0502020104020203" pitchFamily="34" charset="77"/>
              </a:rPr>
              <a:t>Graphical proof that a NN can approximate any continuous function </a:t>
            </a:r>
          </a:p>
          <a:p>
            <a:pPr algn="ctr"/>
            <a:r>
              <a:rPr lang="en-US" sz="2200" dirty="0">
                <a:solidFill>
                  <a:schemeClr val="accent4">
                    <a:lumMod val="75000"/>
                  </a:schemeClr>
                </a:solidFill>
                <a:latin typeface="Gill Sans MT" panose="020B0502020104020203" pitchFamily="34" charset="77"/>
              </a:rPr>
              <a:t>(universality theorem)</a:t>
            </a:r>
          </a:p>
          <a:p>
            <a:pPr algn="ctr"/>
            <a:r>
              <a:rPr lang="en-US" sz="2200" dirty="0">
                <a:solidFill>
                  <a:schemeClr val="accent4">
                    <a:lumMod val="75000"/>
                  </a:schemeClr>
                </a:solidFill>
                <a:latin typeface="Gill Sans MT" panose="020B0502020104020203" pitchFamily="34" charset="77"/>
              </a:rPr>
              <a:t>http://</a:t>
            </a:r>
            <a:r>
              <a:rPr lang="en-US" sz="2200" dirty="0" err="1">
                <a:solidFill>
                  <a:schemeClr val="accent4">
                    <a:lumMod val="75000"/>
                  </a:schemeClr>
                </a:solidFill>
                <a:latin typeface="Gill Sans MT" panose="020B0502020104020203" pitchFamily="34" charset="77"/>
              </a:rPr>
              <a:t>neuralnetworksanddeeplearning.com</a:t>
            </a:r>
            <a:r>
              <a:rPr lang="en-US" sz="2200" dirty="0">
                <a:solidFill>
                  <a:schemeClr val="accent4">
                    <a:lumMod val="75000"/>
                  </a:schemeClr>
                </a:solidFill>
                <a:latin typeface="Gill Sans MT" panose="020B0502020104020203" pitchFamily="34" charset="77"/>
              </a:rPr>
              <a:t>/chap4.html</a:t>
            </a:r>
          </a:p>
        </p:txBody>
      </p:sp>
    </p:spTree>
    <p:extLst>
      <p:ext uri="{BB962C8B-B14F-4D97-AF65-F5344CB8AC3E}">
        <p14:creationId xmlns:p14="http://schemas.microsoft.com/office/powerpoint/2010/main" val="371407463"/>
      </p:ext>
    </p:extLst>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63800" y="609600"/>
            <a:ext cx="8444807" cy="1690624"/>
          </a:xfrm>
        </p:spPr>
        <p:txBody>
          <a:bodyPr anchor="ctr"/>
          <a:lstStyle/>
          <a:p>
            <a:pPr algn="ctr"/>
            <a:r>
              <a:rPr lang="en-US" dirty="0"/>
              <a:t>Training a neural network:  inventory</a:t>
            </a:r>
          </a:p>
        </p:txBody>
      </p:sp>
      <p:sp>
        <p:nvSpPr>
          <p:cNvPr id="3" name="Content Placeholder 2"/>
          <p:cNvSpPr>
            <a:spLocks noGrp="1"/>
          </p:cNvSpPr>
          <p:nvPr>
            <p:ph idx="1"/>
          </p:nvPr>
        </p:nvSpPr>
        <p:spPr>
          <a:xfrm>
            <a:off x="780703" y="2895600"/>
            <a:ext cx="11811000" cy="4411709"/>
          </a:xfrm>
        </p:spPr>
        <p:txBody>
          <a:bodyPr>
            <a:noAutofit/>
          </a:bodyPr>
          <a:lstStyle/>
          <a:p>
            <a:r>
              <a:rPr lang="en-US" sz="2800" dirty="0"/>
              <a:t>So far I only know about architecture. </a:t>
            </a:r>
            <a:r>
              <a:rPr lang="en-US" sz="2800" b="1" dirty="0"/>
              <a:t>What else do I need?</a:t>
            </a:r>
          </a:p>
          <a:p>
            <a:r>
              <a:rPr lang="en-US" sz="2800" dirty="0"/>
              <a:t>1. A loss function</a:t>
            </a:r>
          </a:p>
          <a:p>
            <a:r>
              <a:rPr lang="en-US" sz="2800" dirty="0"/>
              <a:t>2. A way of minimizing my loss function with respect to the parameters (</a:t>
            </a:r>
            <a:r>
              <a:rPr lang="en-US" sz="2800" b="1" dirty="0"/>
              <a:t>weights, w</a:t>
            </a:r>
            <a:r>
              <a:rPr lang="en-US" sz="2800" dirty="0"/>
              <a:t>)</a:t>
            </a:r>
          </a:p>
          <a:p>
            <a:pPr lvl="1"/>
            <a:r>
              <a:rPr lang="en-US" sz="2800" dirty="0"/>
              <a:t>(any suggestions?)</a:t>
            </a:r>
          </a:p>
          <a:p>
            <a:pPr lvl="1"/>
            <a:r>
              <a:rPr lang="en-US" sz="2800" dirty="0"/>
              <a:t>YES, GRADIENT DESCENT!</a:t>
            </a:r>
          </a:p>
          <a:p>
            <a:pPr lvl="1"/>
            <a:endParaRPr lang="en-US" sz="2800" dirty="0"/>
          </a:p>
          <a:p>
            <a:pPr marL="0">
              <a:buNone/>
            </a:pPr>
            <a:r>
              <a:rPr lang="en-US" sz="2800" dirty="0"/>
              <a:t>Problem: We know how to calculating the gradient </a:t>
            </a:r>
            <a:r>
              <a:rPr lang="en-US" sz="2800" dirty="0" err="1"/>
              <a:t>dL</a:t>
            </a:r>
            <a:r>
              <a:rPr lang="en-US" sz="2800" dirty="0"/>
              <a:t>/</a:t>
            </a:r>
            <a:r>
              <a:rPr lang="en-US" sz="2800" dirty="0" err="1"/>
              <a:t>dw</a:t>
            </a:r>
            <a:r>
              <a:rPr lang="en-US" sz="2800" dirty="0"/>
              <a:t> at one step, but:</a:t>
            </a:r>
          </a:p>
          <a:p>
            <a:pPr marL="0">
              <a:buNone/>
            </a:pPr>
            <a:r>
              <a:rPr lang="en-US" sz="2800" dirty="0"/>
              <a:t>- We can have many hidden layers, so we need to calculate gradients through all the layers.</a:t>
            </a:r>
          </a:p>
          <a:p>
            <a:pPr marL="0">
              <a:buNone/>
            </a:pPr>
            <a:r>
              <a:rPr lang="en-US" sz="2800" dirty="0"/>
              <a:t>- We can have many neurons/layers, we need to calculate gradients </a:t>
            </a:r>
            <a:r>
              <a:rPr lang="en-US" sz="2800" b="1" dirty="0"/>
              <a:t>fast</a:t>
            </a:r>
            <a:r>
              <a:rPr lang="en-US" sz="2800" dirty="0"/>
              <a:t>.</a:t>
            </a:r>
            <a:br>
              <a:rPr lang="en-US" sz="2800" dirty="0"/>
            </a:br>
            <a:endParaRPr lang="en-US" sz="2800" dirty="0"/>
          </a:p>
          <a:p>
            <a:pPr lvl="1"/>
            <a:endParaRPr lang="en-US" sz="2800" dirty="0"/>
          </a:p>
          <a:p>
            <a:pPr lvl="1"/>
            <a:endParaRPr lang="en-US" sz="2800" dirty="0"/>
          </a:p>
        </p:txBody>
      </p:sp>
    </p:spTree>
    <p:extLst>
      <p:ext uri="{BB962C8B-B14F-4D97-AF65-F5344CB8AC3E}">
        <p14:creationId xmlns:p14="http://schemas.microsoft.com/office/powerpoint/2010/main" val="121159149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400" y="609600"/>
            <a:ext cx="8444807" cy="1690624"/>
          </a:xfrm>
        </p:spPr>
        <p:txBody>
          <a:bodyPr anchor="ctr"/>
          <a:lstStyle/>
          <a:p>
            <a:pPr algn="ctr"/>
            <a:r>
              <a:rPr lang="en-US" dirty="0"/>
              <a:t>Calculating gradients</a:t>
            </a:r>
          </a:p>
        </p:txBody>
      </p:sp>
      <p:sp>
        <p:nvSpPr>
          <p:cNvPr id="8" name="TextBox 7">
            <a:extLst>
              <a:ext uri="{FF2B5EF4-FFF2-40B4-BE49-F238E27FC236}">
                <a16:creationId xmlns:a16="http://schemas.microsoft.com/office/drawing/2014/main" id="{85BE4B3A-543E-2841-8614-A54A1EF80F71}"/>
              </a:ext>
            </a:extLst>
          </p:cNvPr>
          <p:cNvSpPr txBox="1"/>
          <p:nvPr/>
        </p:nvSpPr>
        <p:spPr>
          <a:xfrm>
            <a:off x="1313170" y="2796639"/>
            <a:ext cx="10378460" cy="2554545"/>
          </a:xfrm>
          <a:prstGeom prst="rect">
            <a:avLst/>
          </a:prstGeom>
          <a:noFill/>
        </p:spPr>
        <p:txBody>
          <a:bodyPr wrap="square" rtlCol="0">
            <a:spAutoFit/>
          </a:bodyPr>
          <a:lstStyle/>
          <a:p>
            <a:pPr algn="l"/>
            <a:r>
              <a:rPr lang="en-US" dirty="0">
                <a:solidFill>
                  <a:schemeClr val="tx1"/>
                </a:solidFill>
                <a:latin typeface="+mj-lt"/>
              </a:rPr>
              <a:t>Calculating gradients is a very important component in training neural networks.</a:t>
            </a:r>
          </a:p>
          <a:p>
            <a:pPr algn="l"/>
            <a:endParaRPr lang="en-US" dirty="0">
              <a:solidFill>
                <a:schemeClr val="tx1"/>
              </a:solidFill>
              <a:latin typeface="+mj-lt"/>
            </a:endParaRPr>
          </a:p>
          <a:p>
            <a:pPr algn="l"/>
            <a:r>
              <a:rPr lang="en-US" dirty="0">
                <a:solidFill>
                  <a:schemeClr val="tx1"/>
                </a:solidFill>
                <a:latin typeface="+mj-lt"/>
              </a:rPr>
              <a:t>It helps to have a graphical representation of the connections, and to assign a partial derivative to each edge in the graph. </a:t>
            </a:r>
          </a:p>
        </p:txBody>
      </p:sp>
      <p:pic>
        <p:nvPicPr>
          <p:cNvPr id="10" name="Picture 9">
            <a:extLst>
              <a:ext uri="{FF2B5EF4-FFF2-40B4-BE49-F238E27FC236}">
                <a16:creationId xmlns:a16="http://schemas.microsoft.com/office/drawing/2014/main" id="{438D221A-2329-0449-9A61-80672B3CC74F}"/>
              </a:ext>
            </a:extLst>
          </p:cNvPr>
          <p:cNvPicPr>
            <a:picLocks noChangeAspect="1"/>
          </p:cNvPicPr>
          <p:nvPr/>
        </p:nvPicPr>
        <p:blipFill>
          <a:blip r:embed="rId2"/>
          <a:stretch>
            <a:fillRect/>
          </a:stretch>
        </p:blipFill>
        <p:spPr>
          <a:xfrm>
            <a:off x="330200" y="6108749"/>
            <a:ext cx="6045547" cy="2790252"/>
          </a:xfrm>
          <a:prstGeom prst="rect">
            <a:avLst/>
          </a:prstGeom>
        </p:spPr>
      </p:pic>
      <p:pic>
        <p:nvPicPr>
          <p:cNvPr id="13" name="Picture 12" descr="A picture containing circle, line, white&#10;&#10;Description automatically generated">
            <a:extLst>
              <a:ext uri="{FF2B5EF4-FFF2-40B4-BE49-F238E27FC236}">
                <a16:creationId xmlns:a16="http://schemas.microsoft.com/office/drawing/2014/main" id="{6F912C3E-3382-CC4C-BF88-83D17C5FA9C8}"/>
              </a:ext>
            </a:extLst>
          </p:cNvPr>
          <p:cNvPicPr>
            <a:picLocks noChangeAspect="1"/>
          </p:cNvPicPr>
          <p:nvPr/>
        </p:nvPicPr>
        <p:blipFill>
          <a:blip r:embed="rId3"/>
          <a:stretch>
            <a:fillRect/>
          </a:stretch>
        </p:blipFill>
        <p:spPr>
          <a:xfrm>
            <a:off x="6807200" y="6108749"/>
            <a:ext cx="5687822" cy="2790252"/>
          </a:xfrm>
          <a:prstGeom prst="rect">
            <a:avLst/>
          </a:prstGeom>
        </p:spPr>
      </p:pic>
    </p:spTree>
    <p:extLst>
      <p:ext uri="{BB962C8B-B14F-4D97-AF65-F5344CB8AC3E}">
        <p14:creationId xmlns:p14="http://schemas.microsoft.com/office/powerpoint/2010/main" val="423027298"/>
      </p:ext>
    </p:extLst>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547B1B5-9776-394F-B139-7EB74A49C668}"/>
              </a:ext>
            </a:extLst>
          </p:cNvPr>
          <p:cNvSpPr txBox="1">
            <a:spLocks/>
          </p:cNvSpPr>
          <p:nvPr/>
        </p:nvSpPr>
        <p:spPr>
          <a:xfrm>
            <a:off x="2692400" y="609600"/>
            <a:ext cx="8444807" cy="1690624"/>
          </a:xfrm>
          <a:prstGeom prst="rect">
            <a:avLst/>
          </a:prstGeom>
          <a:solidFill>
            <a:schemeClr val="bg1"/>
          </a:solidFill>
          <a:ln w="31750" cap="sq">
            <a:solidFill>
              <a:schemeClr val="tx1">
                <a:lumMod val="75000"/>
                <a:lumOff val="25000"/>
              </a:schemeClr>
            </a:solidFill>
            <a:miter lim="800000"/>
          </a:ln>
        </p:spPr>
        <p:txBody>
          <a:bodyPr vert="horz" lIns="182880" tIns="182880" rIns="182880" bIns="182880" rtlCol="0" anchor="ctr">
            <a:normAutofit/>
          </a:bodyPr>
          <a:lstStyle>
            <a:lvl1pPr algn="ctr" defTabSz="1300460" rtl="0" eaLnBrk="1" latinLnBrk="0" hangingPunct="1">
              <a:lnSpc>
                <a:spcPct val="90000"/>
              </a:lnSpc>
              <a:spcBef>
                <a:spcPct val="0"/>
              </a:spcBef>
              <a:buNone/>
              <a:defRPr sz="3698" kern="1200" cap="all" spc="284" baseline="0">
                <a:solidFill>
                  <a:schemeClr val="tx1">
                    <a:lumMod val="85000"/>
                    <a:lumOff val="15000"/>
                  </a:schemeClr>
                </a:solidFill>
                <a:latin typeface="+mj-lt"/>
                <a:ea typeface="+mj-ea"/>
                <a:cs typeface="+mj-cs"/>
              </a:defRPr>
            </a:lvl1pPr>
          </a:lstStyle>
          <a:p>
            <a:pPr fontAlgn="auto">
              <a:spcAft>
                <a:spcPts val="0"/>
              </a:spcAft>
            </a:pPr>
            <a:r>
              <a:rPr lang="en-US"/>
              <a:t>Calculating gradients</a:t>
            </a:r>
            <a:endParaRPr lang="en-US" dirty="0"/>
          </a:p>
        </p:txBody>
      </p:sp>
      <p:sp>
        <p:nvSpPr>
          <p:cNvPr id="5" name="TextBox 4">
            <a:extLst>
              <a:ext uri="{FF2B5EF4-FFF2-40B4-BE49-F238E27FC236}">
                <a16:creationId xmlns:a16="http://schemas.microsoft.com/office/drawing/2014/main" id="{72B92666-95DC-7E42-86C7-CDBFE6361482}"/>
              </a:ext>
            </a:extLst>
          </p:cNvPr>
          <p:cNvSpPr txBox="1"/>
          <p:nvPr/>
        </p:nvSpPr>
        <p:spPr>
          <a:xfrm>
            <a:off x="1313170" y="2796639"/>
            <a:ext cx="10378460" cy="1569660"/>
          </a:xfrm>
          <a:prstGeom prst="rect">
            <a:avLst/>
          </a:prstGeom>
          <a:noFill/>
        </p:spPr>
        <p:txBody>
          <a:bodyPr wrap="square" rtlCol="0">
            <a:spAutoFit/>
          </a:bodyPr>
          <a:lstStyle/>
          <a:p>
            <a:pPr algn="l"/>
            <a:r>
              <a:rPr lang="en-US" dirty="0">
                <a:solidFill>
                  <a:schemeClr val="tx1"/>
                </a:solidFill>
                <a:latin typeface="+mj-lt"/>
              </a:rPr>
              <a:t>To calculate the gradient of one variable (e.g., y) with respect to another (e.g., x</a:t>
            </a:r>
            <a:r>
              <a:rPr lang="en-US" baseline="-25000" dirty="0">
                <a:solidFill>
                  <a:schemeClr val="tx1"/>
                </a:solidFill>
                <a:latin typeface="+mj-lt"/>
              </a:rPr>
              <a:t>1 </a:t>
            </a:r>
            <a:r>
              <a:rPr lang="en-US" dirty="0">
                <a:solidFill>
                  <a:schemeClr val="tx1"/>
                </a:solidFill>
                <a:latin typeface="+mj-lt"/>
              </a:rPr>
              <a:t>), we can simply find all the paths that lead from y to x and combine them by applying the </a:t>
            </a:r>
            <a:r>
              <a:rPr lang="en-US" dirty="0">
                <a:solidFill>
                  <a:srgbClr val="FF0000"/>
                </a:solidFill>
                <a:latin typeface="+mj-lt"/>
              </a:rPr>
              <a:t>chain rule</a:t>
            </a:r>
            <a:r>
              <a:rPr lang="en-US" dirty="0">
                <a:solidFill>
                  <a:schemeClr val="tx1"/>
                </a:solidFill>
                <a:latin typeface="+mj-lt"/>
              </a:rPr>
              <a:t>.</a:t>
            </a:r>
          </a:p>
        </p:txBody>
      </p:sp>
      <p:pic>
        <p:nvPicPr>
          <p:cNvPr id="7" name="Picture 6" descr="A picture containing circle, line, diagram&#10;&#10;Description automatically generated">
            <a:extLst>
              <a:ext uri="{FF2B5EF4-FFF2-40B4-BE49-F238E27FC236}">
                <a16:creationId xmlns:a16="http://schemas.microsoft.com/office/drawing/2014/main" id="{EF02C231-11A8-074F-99F5-DE2B60D96651}"/>
              </a:ext>
            </a:extLst>
          </p:cNvPr>
          <p:cNvPicPr>
            <a:picLocks noChangeAspect="1"/>
          </p:cNvPicPr>
          <p:nvPr/>
        </p:nvPicPr>
        <p:blipFill>
          <a:blip r:embed="rId2"/>
          <a:stretch>
            <a:fillRect/>
          </a:stretch>
        </p:blipFill>
        <p:spPr>
          <a:xfrm>
            <a:off x="1625600" y="4657493"/>
            <a:ext cx="9270842" cy="4495800"/>
          </a:xfrm>
          <a:prstGeom prst="rect">
            <a:avLst/>
          </a:prstGeom>
        </p:spPr>
      </p:pic>
    </p:spTree>
    <p:extLst>
      <p:ext uri="{BB962C8B-B14F-4D97-AF65-F5344CB8AC3E}">
        <p14:creationId xmlns:p14="http://schemas.microsoft.com/office/powerpoint/2010/main" val="4284511165"/>
      </p:ext>
    </p:extLst>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32992" y="1687470"/>
            <a:ext cx="10728960" cy="1547474"/>
          </a:xfrm>
          <a:prstGeom prst="rect">
            <a:avLst/>
          </a:prstGeom>
        </p:spPr>
        <p:txBody>
          <a:bodyPr vert="horz" lIns="97536" tIns="48768" rIns="97536" bIns="48768" rtlCol="0" anchor="ct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endParaRPr lang="en-US" sz="5120" dirty="0"/>
          </a:p>
        </p:txBody>
      </p:sp>
      <p:sp>
        <p:nvSpPr>
          <p:cNvPr id="4" name="Rectangle 3"/>
          <p:cNvSpPr/>
          <p:nvPr/>
        </p:nvSpPr>
        <p:spPr>
          <a:xfrm>
            <a:off x="344198" y="6706943"/>
            <a:ext cx="12566746" cy="2718373"/>
          </a:xfrm>
          <a:prstGeom prst="rect">
            <a:avLst/>
          </a:prstGeom>
        </p:spPr>
        <p:txBody>
          <a:bodyPr wrap="square">
            <a:spAutoFit/>
          </a:bodyPr>
          <a:lstStyle/>
          <a:p>
            <a:pPr algn="l"/>
            <a:r>
              <a:rPr lang="en-US" sz="3413" dirty="0">
                <a:solidFill>
                  <a:schemeClr val="tx1"/>
                </a:solidFill>
                <a:latin typeface="Calibri" charset="0"/>
              </a:rPr>
              <a:t>How to calculate the derivative of node </a:t>
            </a:r>
            <a:r>
              <a:rPr lang="en-US" sz="3413" dirty="0">
                <a:solidFill>
                  <a:schemeClr val="tx1"/>
                </a:solidFill>
                <a:latin typeface="CambriaMath" charset="0"/>
              </a:rPr>
              <a:t>a </a:t>
            </a:r>
            <a:r>
              <a:rPr lang="en-US" sz="3413" dirty="0" err="1">
                <a:solidFill>
                  <a:schemeClr val="tx1"/>
                </a:solidFill>
                <a:latin typeface="Calibri" charset="0"/>
              </a:rPr>
              <a:t>w.r.t</a:t>
            </a:r>
            <a:r>
              <a:rPr lang="en-US" sz="3413" dirty="0">
                <a:solidFill>
                  <a:schemeClr val="tx1"/>
                </a:solidFill>
                <a:latin typeface="Calibri" charset="0"/>
              </a:rPr>
              <a:t>. node </a:t>
            </a:r>
            <a:r>
              <a:rPr lang="en-US" sz="3413" dirty="0">
                <a:solidFill>
                  <a:schemeClr val="tx1"/>
                </a:solidFill>
                <a:latin typeface="CambriaMath" charset="0"/>
              </a:rPr>
              <a:t>b</a:t>
            </a:r>
            <a:r>
              <a:rPr lang="en-US" sz="3413" dirty="0">
                <a:solidFill>
                  <a:schemeClr val="tx1"/>
                </a:solidFill>
                <a:latin typeface="Calibri" charset="0"/>
              </a:rPr>
              <a:t>:</a:t>
            </a:r>
            <a:endParaRPr lang="en-US" sz="3413" dirty="0">
              <a:solidFill>
                <a:schemeClr val="tx1"/>
              </a:solidFill>
              <a:latin typeface="Gill Sans MT" panose="020B0502020104020203" pitchFamily="34" charset="77"/>
            </a:endParaRPr>
          </a:p>
          <a:p>
            <a:pPr algn="l">
              <a:buFont typeface="Arial" charset="0"/>
              <a:buChar char="•"/>
            </a:pPr>
            <a:r>
              <a:rPr lang="en-US" sz="3413" dirty="0">
                <a:solidFill>
                  <a:schemeClr val="tx1"/>
                </a:solidFill>
                <a:latin typeface="Calibri" charset="0"/>
              </a:rPr>
              <a:t> Find an unvisited path from </a:t>
            </a:r>
            <a:r>
              <a:rPr lang="en-US" sz="3413" dirty="0">
                <a:solidFill>
                  <a:schemeClr val="tx1"/>
                </a:solidFill>
                <a:latin typeface="CambriaMath" charset="0"/>
              </a:rPr>
              <a:t>a </a:t>
            </a:r>
            <a:r>
              <a:rPr lang="en-US" sz="3413" dirty="0">
                <a:solidFill>
                  <a:schemeClr val="tx1"/>
                </a:solidFill>
                <a:latin typeface="Calibri" charset="0"/>
              </a:rPr>
              <a:t>to </a:t>
            </a:r>
            <a:r>
              <a:rPr lang="en-US" sz="3413" dirty="0">
                <a:solidFill>
                  <a:schemeClr val="tx1"/>
                </a:solidFill>
                <a:latin typeface="CambriaMath" charset="0"/>
              </a:rPr>
              <a:t>b </a:t>
            </a:r>
            <a:endParaRPr lang="en-US" sz="3413" dirty="0">
              <a:solidFill>
                <a:schemeClr val="tx1"/>
              </a:solidFill>
              <a:latin typeface="ArialMT" charset="0"/>
            </a:endParaRPr>
          </a:p>
          <a:p>
            <a:pPr algn="l">
              <a:buFont typeface="Arial" charset="0"/>
              <a:buChar char="•"/>
            </a:pPr>
            <a:r>
              <a:rPr lang="en-US" sz="3413" dirty="0">
                <a:solidFill>
                  <a:schemeClr val="tx1"/>
                </a:solidFill>
                <a:latin typeface="Calibri" charset="0"/>
              </a:rPr>
              <a:t> Multiply all edge values along this path </a:t>
            </a:r>
            <a:endParaRPr lang="en-US" sz="3413" dirty="0">
              <a:solidFill>
                <a:schemeClr val="tx1"/>
              </a:solidFill>
              <a:latin typeface="ArialMT" charset="0"/>
            </a:endParaRPr>
          </a:p>
          <a:p>
            <a:pPr algn="l">
              <a:buFont typeface="Arial" charset="0"/>
              <a:buChar char="•"/>
            </a:pPr>
            <a:r>
              <a:rPr lang="en-US" sz="3413" dirty="0">
                <a:solidFill>
                  <a:schemeClr val="tx1"/>
                </a:solidFill>
                <a:latin typeface="Calibri" charset="0"/>
              </a:rPr>
              <a:t> Add to the resulting derivative </a:t>
            </a:r>
          </a:p>
          <a:p>
            <a:pPr algn="l">
              <a:buFont typeface="Arial" charset="0"/>
              <a:buChar char="•"/>
            </a:pPr>
            <a:r>
              <a:rPr lang="en-US" sz="3413" dirty="0">
                <a:solidFill>
                  <a:schemeClr val="tx1"/>
                </a:solidFill>
                <a:latin typeface="Calibri" charset="0"/>
              </a:rPr>
              <a:t> Repeat until all paths have been taken</a:t>
            </a:r>
            <a:endParaRPr lang="en-US" sz="3413" dirty="0">
              <a:solidFill>
                <a:schemeClr val="tx1"/>
              </a:solidFill>
              <a:latin typeface="ArialMT" charset="0"/>
            </a:endParaRPr>
          </a:p>
        </p:txBody>
      </p:sp>
      <p:sp>
        <p:nvSpPr>
          <p:cNvPr id="5" name="Title 1">
            <a:extLst>
              <a:ext uri="{FF2B5EF4-FFF2-40B4-BE49-F238E27FC236}">
                <a16:creationId xmlns:a16="http://schemas.microsoft.com/office/drawing/2014/main" id="{B0F70DAA-744D-8E45-A1F6-CDFD5C5671EE}"/>
              </a:ext>
            </a:extLst>
          </p:cNvPr>
          <p:cNvSpPr>
            <a:spLocks noGrp="1"/>
          </p:cNvSpPr>
          <p:nvPr>
            <p:ph type="title"/>
          </p:nvPr>
        </p:nvSpPr>
        <p:spPr>
          <a:xfrm>
            <a:off x="2692400" y="595376"/>
            <a:ext cx="8444807" cy="1690624"/>
          </a:xfrm>
        </p:spPr>
        <p:txBody>
          <a:bodyPr anchor="ctr"/>
          <a:lstStyle/>
          <a:p>
            <a:r>
              <a:rPr lang="en-US" sz="4000" dirty="0"/>
              <a:t>How does the graph of </a:t>
            </a:r>
            <a:r>
              <a:rPr lang="en-US" sz="4000" dirty="0" err="1"/>
              <a:t>derivativeS</a:t>
            </a:r>
            <a:r>
              <a:rPr lang="en-US" sz="4000" dirty="0"/>
              <a:t> help?</a:t>
            </a:r>
          </a:p>
        </p:txBody>
      </p:sp>
      <p:pic>
        <p:nvPicPr>
          <p:cNvPr id="6" name="Picture 5" descr="A picture containing circle, line, diagram&#10;&#10;Description automatically generated">
            <a:extLst>
              <a:ext uri="{FF2B5EF4-FFF2-40B4-BE49-F238E27FC236}">
                <a16:creationId xmlns:a16="http://schemas.microsoft.com/office/drawing/2014/main" id="{0DD94060-017C-C54B-81AC-3F6F47ACB0FA}"/>
              </a:ext>
            </a:extLst>
          </p:cNvPr>
          <p:cNvPicPr>
            <a:picLocks noChangeAspect="1"/>
          </p:cNvPicPr>
          <p:nvPr/>
        </p:nvPicPr>
        <p:blipFill>
          <a:blip r:embed="rId2"/>
          <a:stretch>
            <a:fillRect/>
          </a:stretch>
        </p:blipFill>
        <p:spPr>
          <a:xfrm>
            <a:off x="4321650" y="2587724"/>
            <a:ext cx="5186306" cy="2515046"/>
          </a:xfrm>
          <a:prstGeom prst="rect">
            <a:avLst/>
          </a:prstGeom>
        </p:spPr>
      </p:pic>
      <p:pic>
        <p:nvPicPr>
          <p:cNvPr id="8" name="Picture 7">
            <a:extLst>
              <a:ext uri="{FF2B5EF4-FFF2-40B4-BE49-F238E27FC236}">
                <a16:creationId xmlns:a16="http://schemas.microsoft.com/office/drawing/2014/main" id="{9FB3D08A-AA9B-A041-880F-45F63D549405}"/>
              </a:ext>
            </a:extLst>
          </p:cNvPr>
          <p:cNvPicPr>
            <a:picLocks noChangeAspect="1"/>
          </p:cNvPicPr>
          <p:nvPr/>
        </p:nvPicPr>
        <p:blipFill>
          <a:blip r:embed="rId3"/>
          <a:stretch>
            <a:fillRect/>
          </a:stretch>
        </p:blipFill>
        <p:spPr>
          <a:xfrm>
            <a:off x="2692400" y="5404494"/>
            <a:ext cx="8153400" cy="1063487"/>
          </a:xfrm>
          <a:prstGeom prst="rect">
            <a:avLst/>
          </a:prstGeom>
        </p:spPr>
      </p:pic>
    </p:spTree>
    <p:extLst>
      <p:ext uri="{BB962C8B-B14F-4D97-AF65-F5344CB8AC3E}">
        <p14:creationId xmlns:p14="http://schemas.microsoft.com/office/powerpoint/2010/main" val="503866865"/>
      </p:ext>
    </p:extLst>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32992" y="1687470"/>
            <a:ext cx="10728960" cy="1547474"/>
          </a:xfrm>
          <a:prstGeom prst="rect">
            <a:avLst/>
          </a:prstGeom>
        </p:spPr>
        <p:txBody>
          <a:bodyPr vert="horz" lIns="97536" tIns="48768" rIns="97536" bIns="48768" rtlCol="0" anchor="ct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endParaRPr lang="en-US" sz="4907" dirty="0"/>
          </a:p>
        </p:txBody>
      </p:sp>
      <p:sp>
        <p:nvSpPr>
          <p:cNvPr id="4" name="Title 1">
            <a:extLst>
              <a:ext uri="{FF2B5EF4-FFF2-40B4-BE49-F238E27FC236}">
                <a16:creationId xmlns:a16="http://schemas.microsoft.com/office/drawing/2014/main" id="{DF958970-72DF-EC4B-98AE-FE4F9074CB48}"/>
              </a:ext>
            </a:extLst>
          </p:cNvPr>
          <p:cNvSpPr>
            <a:spLocks noGrp="1"/>
          </p:cNvSpPr>
          <p:nvPr>
            <p:ph type="title"/>
          </p:nvPr>
        </p:nvSpPr>
        <p:spPr>
          <a:xfrm>
            <a:off x="2692400" y="609600"/>
            <a:ext cx="8444807" cy="1690624"/>
          </a:xfrm>
        </p:spPr>
        <p:txBody>
          <a:bodyPr anchor="ctr"/>
          <a:lstStyle/>
          <a:p>
            <a:r>
              <a:rPr lang="en-US" sz="4000" dirty="0"/>
              <a:t>Training one layer using the chain rule</a:t>
            </a:r>
          </a:p>
        </p:txBody>
      </p:sp>
      <p:pic>
        <p:nvPicPr>
          <p:cNvPr id="3" name="Picture 2">
            <a:extLst>
              <a:ext uri="{FF2B5EF4-FFF2-40B4-BE49-F238E27FC236}">
                <a16:creationId xmlns:a16="http://schemas.microsoft.com/office/drawing/2014/main" id="{10818A05-DC8D-0949-BA90-ACB9E40A956A}"/>
              </a:ext>
            </a:extLst>
          </p:cNvPr>
          <p:cNvPicPr>
            <a:picLocks noChangeAspect="1"/>
          </p:cNvPicPr>
          <p:nvPr/>
        </p:nvPicPr>
        <p:blipFill>
          <a:blip r:embed="rId2"/>
          <a:stretch>
            <a:fillRect/>
          </a:stretch>
        </p:blipFill>
        <p:spPr>
          <a:xfrm>
            <a:off x="1096745" y="2743200"/>
            <a:ext cx="11636115" cy="6172200"/>
          </a:xfrm>
          <a:prstGeom prst="rect">
            <a:avLst/>
          </a:prstGeom>
        </p:spPr>
      </p:pic>
      <p:grpSp>
        <p:nvGrpSpPr>
          <p:cNvPr id="6" name="Group 5">
            <a:extLst>
              <a:ext uri="{FF2B5EF4-FFF2-40B4-BE49-F238E27FC236}">
                <a16:creationId xmlns:a16="http://schemas.microsoft.com/office/drawing/2014/main" id="{49942126-B35E-C141-A6F5-F9982DC42D9C}"/>
              </a:ext>
            </a:extLst>
          </p:cNvPr>
          <p:cNvGrpSpPr/>
          <p:nvPr/>
        </p:nvGrpSpPr>
        <p:grpSpPr>
          <a:xfrm>
            <a:off x="9540661" y="2347902"/>
            <a:ext cx="2135906" cy="1380545"/>
            <a:chOff x="9169004" y="1548688"/>
            <a:chExt cx="2002413" cy="1294261"/>
          </a:xfrm>
        </p:grpSpPr>
        <p:sp>
          <p:nvSpPr>
            <p:cNvPr id="8" name="Teardrop 7">
              <a:extLst>
                <a:ext uri="{FF2B5EF4-FFF2-40B4-BE49-F238E27FC236}">
                  <a16:creationId xmlns:a16="http://schemas.microsoft.com/office/drawing/2014/main" id="{A0F1A4DE-017C-1646-8842-B72240C0839F}"/>
                </a:ext>
              </a:extLst>
            </p:cNvPr>
            <p:cNvSpPr/>
            <p:nvPr/>
          </p:nvSpPr>
          <p:spPr>
            <a:xfrm rot="12042558">
              <a:off x="9304291" y="1548688"/>
              <a:ext cx="1834203" cy="1294261"/>
            </a:xfrm>
            <a:prstGeom prst="teardrop">
              <a:avLst>
                <a:gd name="adj" fmla="val 154795"/>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13" dirty="0"/>
            </a:p>
          </p:txBody>
        </p:sp>
        <p:sp>
          <p:nvSpPr>
            <p:cNvPr id="9" name="TextBox 8">
              <a:extLst>
                <a:ext uri="{FF2B5EF4-FFF2-40B4-BE49-F238E27FC236}">
                  <a16:creationId xmlns:a16="http://schemas.microsoft.com/office/drawing/2014/main" id="{45661658-E9AC-0F42-B6EE-F9589AB9D198}"/>
                </a:ext>
              </a:extLst>
            </p:cNvPr>
            <p:cNvSpPr txBox="1"/>
            <p:nvPr/>
          </p:nvSpPr>
          <p:spPr>
            <a:xfrm>
              <a:off x="9169004" y="1961320"/>
              <a:ext cx="2002413" cy="663643"/>
            </a:xfrm>
            <a:prstGeom prst="rect">
              <a:avLst/>
            </a:prstGeom>
            <a:noFill/>
          </p:spPr>
          <p:txBody>
            <a:bodyPr wrap="none" rtlCol="0">
              <a:spAutoFit/>
            </a:bodyPr>
            <a:lstStyle/>
            <a:p>
              <a:r>
                <a:rPr lang="en-US" sz="2000" dirty="0">
                  <a:solidFill>
                    <a:schemeClr val="bg1">
                      <a:lumMod val="95000"/>
                    </a:schemeClr>
                  </a:solidFill>
                  <a:latin typeface="Gill Sans MT" panose="020B0502020104020203" pitchFamily="34" charset="77"/>
                </a:rPr>
                <a:t>differential sigmoid</a:t>
              </a:r>
            </a:p>
            <a:p>
              <a:r>
                <a:rPr lang="en-US" sz="2000" dirty="0">
                  <a:solidFill>
                    <a:schemeClr val="bg1">
                      <a:lumMod val="95000"/>
                    </a:schemeClr>
                  </a:solidFill>
                  <a:latin typeface="Gill Sans MT" panose="020B0502020104020203" pitchFamily="34" charset="77"/>
                </a:rPr>
                <a:t>is better than H!</a:t>
              </a:r>
            </a:p>
          </p:txBody>
        </p:sp>
      </p:grpSp>
    </p:spTree>
    <p:extLst>
      <p:ext uri="{BB962C8B-B14F-4D97-AF65-F5344CB8AC3E}">
        <p14:creationId xmlns:p14="http://schemas.microsoft.com/office/powerpoint/2010/main" val="96237993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400" y="609600"/>
            <a:ext cx="8763000" cy="2133600"/>
          </a:xfrm>
        </p:spPr>
        <p:txBody>
          <a:bodyPr anchor="ctr"/>
          <a:lstStyle/>
          <a:p>
            <a:pPr algn="ctr"/>
            <a:r>
              <a:rPr lang="en-US" dirty="0"/>
              <a:t>Pseudo-code for a fully connected</a:t>
            </a:r>
            <a:br>
              <a:rPr lang="en-US" dirty="0"/>
            </a:br>
            <a:r>
              <a:rPr lang="en-US" dirty="0"/>
              <a:t>Neural Network</a:t>
            </a:r>
          </a:p>
        </p:txBody>
      </p:sp>
      <p:sp>
        <p:nvSpPr>
          <p:cNvPr id="3" name="Content Placeholder 2"/>
          <p:cNvSpPr>
            <a:spLocks noGrp="1"/>
          </p:cNvSpPr>
          <p:nvPr>
            <p:ph idx="1"/>
          </p:nvPr>
        </p:nvSpPr>
        <p:spPr>
          <a:xfrm>
            <a:off x="585216" y="3352800"/>
            <a:ext cx="11834368" cy="4291584"/>
          </a:xfrm>
        </p:spPr>
        <p:txBody>
          <a:bodyPr>
            <a:noAutofit/>
          </a:bodyPr>
          <a:lstStyle/>
          <a:p>
            <a:r>
              <a:rPr lang="en-US" sz="2800" dirty="0"/>
              <a:t>Decide architecture (number, size, type of hidden layers, non-linearity, output layer).</a:t>
            </a:r>
          </a:p>
          <a:p>
            <a:r>
              <a:rPr lang="en-US" sz="2800" dirty="0"/>
              <a:t>Initialize weights (including biases).</a:t>
            </a:r>
          </a:p>
          <a:p>
            <a:r>
              <a:rPr lang="en-US" sz="2800" dirty="0"/>
              <a:t>For each training example, forward-feed through the network and compute loss (error). Sum up (on all the examples, or batch, or one for SGD).</a:t>
            </a:r>
          </a:p>
          <a:p>
            <a:r>
              <a:rPr lang="en-US" sz="2800" dirty="0">
                <a:solidFill>
                  <a:srgbClr val="FF0000"/>
                </a:solidFill>
              </a:rPr>
              <a:t>Back-propagate</a:t>
            </a:r>
            <a:r>
              <a:rPr lang="en-US" sz="2800" dirty="0"/>
              <a:t> the error by calculating the gradient of the loss with respect to all the weights using the chain rule. The smart version of this, which recycles already computed gradients, is called </a:t>
            </a:r>
            <a:r>
              <a:rPr lang="en-US" sz="2800" dirty="0" err="1">
                <a:solidFill>
                  <a:srgbClr val="FF0000"/>
                </a:solidFill>
              </a:rPr>
              <a:t>AutoDiff</a:t>
            </a:r>
            <a:r>
              <a:rPr lang="en-US" sz="2800" dirty="0"/>
              <a:t>.</a:t>
            </a:r>
          </a:p>
          <a:p>
            <a:r>
              <a:rPr lang="en-US" sz="2800" dirty="0"/>
              <a:t>Take a gradient descent step from the current configuration of weights in the direction of the negative gradient, with step = learning rate.</a:t>
            </a:r>
          </a:p>
          <a:p>
            <a:r>
              <a:rPr lang="en-US" sz="2800" dirty="0"/>
              <a:t>Repeat for N epochs until convergence within given tolerance, or </a:t>
            </a:r>
            <a:r>
              <a:rPr lang="en-US" sz="2800" dirty="0" err="1"/>
              <a:t>N</a:t>
            </a:r>
            <a:r>
              <a:rPr lang="en-US" sz="2800" baseline="-25000" dirty="0" err="1"/>
              <a:t>max</a:t>
            </a:r>
            <a:r>
              <a:rPr lang="en-US" sz="2800" dirty="0"/>
              <a:t> is reached.</a:t>
            </a:r>
          </a:p>
        </p:txBody>
      </p:sp>
    </p:spTree>
    <p:extLst>
      <p:ext uri="{BB962C8B-B14F-4D97-AF65-F5344CB8AC3E}">
        <p14:creationId xmlns:p14="http://schemas.microsoft.com/office/powerpoint/2010/main" val="493155612"/>
      </p:ext>
    </p:extLst>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156297" y="3758343"/>
            <a:ext cx="10728960" cy="1547474"/>
          </a:xfrm>
        </p:spPr>
        <p:txBody>
          <a:bodyPr anchor="ctr"/>
          <a:lstStyle/>
          <a:p>
            <a:pPr algn="ctr"/>
            <a:r>
              <a:rPr lang="en-US" dirty="0">
                <a:hlinkClick r:id="rId2"/>
              </a:rPr>
              <a:t>Playground.tensorflow.org</a:t>
            </a:r>
            <a:endParaRPr lang="en-US" dirty="0"/>
          </a:p>
        </p:txBody>
      </p:sp>
    </p:spTree>
    <p:extLst>
      <p:ext uri="{BB962C8B-B14F-4D97-AF65-F5344CB8AC3E}">
        <p14:creationId xmlns:p14="http://schemas.microsoft.com/office/powerpoint/2010/main" val="1079302454"/>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617845" y="2029154"/>
            <a:ext cx="9769110" cy="5695292"/>
          </a:xfrm>
        </p:spPr>
        <p:txBody>
          <a:bodyPr>
            <a:noAutofit/>
          </a:bodyPr>
          <a:lstStyle/>
          <a:p>
            <a:pPr algn="ctr"/>
            <a:r>
              <a:rPr lang="en-US" sz="5120" b="1" dirty="0"/>
              <a:t>(a very simple)</a:t>
            </a:r>
            <a:br>
              <a:rPr lang="en-US" sz="5120" b="1" dirty="0"/>
            </a:br>
            <a:br>
              <a:rPr lang="en-US" sz="5120" b="1" dirty="0"/>
            </a:br>
            <a:r>
              <a:rPr lang="en-US" sz="5120" b="1" dirty="0"/>
              <a:t>INTRODUCTION</a:t>
            </a:r>
            <a:br>
              <a:rPr lang="en-US" sz="5120" b="1" dirty="0"/>
            </a:br>
            <a:r>
              <a:rPr lang="en-US" sz="5120" b="1" dirty="0"/>
              <a:t>TO</a:t>
            </a:r>
            <a:br>
              <a:rPr lang="en-US" sz="5120" b="1" dirty="0"/>
            </a:br>
            <a:r>
              <a:rPr lang="en-US" sz="5120" b="1" dirty="0"/>
              <a:t>NEURAL NETWORKS</a:t>
            </a:r>
            <a:br>
              <a:rPr lang="en-US" sz="5120" b="1" dirty="0"/>
            </a:br>
            <a:endParaRPr lang="en-US" sz="5120" b="1" dirty="0"/>
          </a:p>
        </p:txBody>
      </p:sp>
    </p:spTree>
    <p:extLst>
      <p:ext uri="{BB962C8B-B14F-4D97-AF65-F5344CB8AC3E}">
        <p14:creationId xmlns:p14="http://schemas.microsoft.com/office/powerpoint/2010/main" val="1818065870"/>
      </p:ext>
    </p:extLst>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53358" y="753092"/>
            <a:ext cx="8444807" cy="1690624"/>
          </a:xfrm>
        </p:spPr>
        <p:txBody>
          <a:bodyPr anchor="ctr"/>
          <a:lstStyle/>
          <a:p>
            <a:pPr algn="ctr"/>
            <a:r>
              <a:rPr lang="en-US" dirty="0"/>
              <a:t>Improving on basic NNs</a:t>
            </a:r>
          </a:p>
        </p:txBody>
      </p:sp>
      <p:sp>
        <p:nvSpPr>
          <p:cNvPr id="3" name="TextBox 2"/>
          <p:cNvSpPr txBox="1"/>
          <p:nvPr/>
        </p:nvSpPr>
        <p:spPr>
          <a:xfrm>
            <a:off x="4489681" y="3200400"/>
            <a:ext cx="4372159" cy="5078313"/>
          </a:xfrm>
          <a:prstGeom prst="rect">
            <a:avLst/>
          </a:prstGeom>
          <a:noFill/>
        </p:spPr>
        <p:txBody>
          <a:bodyPr wrap="none" rtlCol="0">
            <a:spAutoFit/>
          </a:bodyPr>
          <a:lstStyle/>
          <a:p>
            <a:r>
              <a:rPr lang="en-US" sz="3600" dirty="0">
                <a:solidFill>
                  <a:schemeClr val="tx1"/>
                </a:solidFill>
                <a:latin typeface="Gill Sans MT" panose="020B0502020104020203" pitchFamily="34" charset="77"/>
              </a:rPr>
              <a:t>1. Architecture</a:t>
            </a:r>
          </a:p>
          <a:p>
            <a:endParaRPr lang="en-US" sz="3600" dirty="0">
              <a:solidFill>
                <a:schemeClr val="tx1"/>
              </a:solidFill>
              <a:latin typeface="Gill Sans MT" panose="020B0502020104020203" pitchFamily="34" charset="77"/>
            </a:endParaRPr>
          </a:p>
          <a:p>
            <a:r>
              <a:rPr lang="en-US" sz="3600" dirty="0">
                <a:solidFill>
                  <a:schemeClr val="tx1"/>
                </a:solidFill>
                <a:latin typeface="Gill Sans MT" panose="020B0502020104020203" pitchFamily="34" charset="77"/>
              </a:rPr>
              <a:t>2. Weight Initialization </a:t>
            </a:r>
          </a:p>
          <a:p>
            <a:endParaRPr lang="en-US" sz="3600" dirty="0">
              <a:solidFill>
                <a:schemeClr val="tx1"/>
              </a:solidFill>
              <a:latin typeface="Gill Sans MT" panose="020B0502020104020203" pitchFamily="34" charset="77"/>
            </a:endParaRPr>
          </a:p>
          <a:p>
            <a:r>
              <a:rPr lang="en-US" sz="3600" dirty="0">
                <a:solidFill>
                  <a:schemeClr val="tx1"/>
                </a:solidFill>
                <a:latin typeface="Gill Sans MT" panose="020B0502020104020203" pitchFamily="34" charset="77"/>
              </a:rPr>
              <a:t>3. Activation functions</a:t>
            </a:r>
          </a:p>
          <a:p>
            <a:endParaRPr lang="en-US" sz="3600" dirty="0">
              <a:solidFill>
                <a:schemeClr val="tx1"/>
              </a:solidFill>
              <a:latin typeface="Gill Sans MT" panose="020B0502020104020203" pitchFamily="34" charset="77"/>
            </a:endParaRPr>
          </a:p>
          <a:p>
            <a:r>
              <a:rPr lang="en-US" sz="3600" dirty="0">
                <a:solidFill>
                  <a:schemeClr val="tx1"/>
                </a:solidFill>
                <a:latin typeface="Gill Sans MT" panose="020B0502020104020203" pitchFamily="34" charset="77"/>
              </a:rPr>
              <a:t>4. Optimizers</a:t>
            </a:r>
          </a:p>
          <a:p>
            <a:endParaRPr lang="en-US" sz="3600" dirty="0">
              <a:solidFill>
                <a:schemeClr val="tx1"/>
              </a:solidFill>
              <a:latin typeface="Gill Sans MT" panose="020B0502020104020203" pitchFamily="34" charset="77"/>
            </a:endParaRPr>
          </a:p>
          <a:p>
            <a:r>
              <a:rPr lang="en-US" sz="3600" dirty="0">
                <a:solidFill>
                  <a:schemeClr val="tx1"/>
                </a:solidFill>
                <a:latin typeface="Gill Sans MT" panose="020B0502020104020203" pitchFamily="34" charset="77"/>
              </a:rPr>
              <a:t>5. Regularization</a:t>
            </a:r>
          </a:p>
        </p:txBody>
      </p:sp>
    </p:spTree>
    <p:extLst>
      <p:ext uri="{BB962C8B-B14F-4D97-AF65-F5344CB8AC3E}">
        <p14:creationId xmlns:p14="http://schemas.microsoft.com/office/powerpoint/2010/main" val="900766593"/>
      </p:ext>
    </p:extLst>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40282" y="675096"/>
            <a:ext cx="8444807" cy="1690624"/>
          </a:xfrm>
        </p:spPr>
        <p:txBody>
          <a:bodyPr anchor="ctr"/>
          <a:lstStyle/>
          <a:p>
            <a:pPr algn="ctr"/>
            <a:r>
              <a:rPr lang="en-US" dirty="0"/>
              <a:t>Wide and shallow, or narrow and deep?</a:t>
            </a:r>
          </a:p>
        </p:txBody>
      </p:sp>
      <p:grpSp>
        <p:nvGrpSpPr>
          <p:cNvPr id="13" name="Group 12"/>
          <p:cNvGrpSpPr/>
          <p:nvPr/>
        </p:nvGrpSpPr>
        <p:grpSpPr>
          <a:xfrm>
            <a:off x="6534913" y="3471957"/>
            <a:ext cx="5371830" cy="3346889"/>
            <a:chOff x="6597219" y="2297372"/>
            <a:chExt cx="5440921" cy="3422065"/>
          </a:xfrm>
        </p:grpSpPr>
        <p:sp>
          <p:nvSpPr>
            <p:cNvPr id="4" name="Oval 3"/>
            <p:cNvSpPr/>
            <p:nvPr/>
          </p:nvSpPr>
          <p:spPr>
            <a:xfrm>
              <a:off x="7622540" y="3554002"/>
              <a:ext cx="914400" cy="914400"/>
            </a:xfrm>
            <a:prstGeom prst="ellipse">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13" dirty="0"/>
            </a:p>
          </p:txBody>
        </p:sp>
        <p:sp>
          <p:nvSpPr>
            <p:cNvPr id="5" name="Oval 4"/>
            <p:cNvSpPr/>
            <p:nvPr/>
          </p:nvSpPr>
          <p:spPr>
            <a:xfrm>
              <a:off x="7635066" y="4667251"/>
              <a:ext cx="914400" cy="914400"/>
            </a:xfrm>
            <a:prstGeom prst="ellipse">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13" dirty="0"/>
            </a:p>
          </p:txBody>
        </p:sp>
        <p:sp>
          <p:nvSpPr>
            <p:cNvPr id="7" name="Oval 6"/>
            <p:cNvSpPr/>
            <p:nvPr/>
          </p:nvSpPr>
          <p:spPr>
            <a:xfrm>
              <a:off x="6636705" y="5000691"/>
              <a:ext cx="728868" cy="71874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560" dirty="0"/>
                <a:t>x</a:t>
              </a:r>
              <a:r>
                <a:rPr lang="en-US" sz="2560" baseline="-25000" dirty="0"/>
                <a:t>3</a:t>
              </a:r>
            </a:p>
          </p:txBody>
        </p:sp>
        <p:sp>
          <p:nvSpPr>
            <p:cNvPr id="8" name="Oval 7"/>
            <p:cNvSpPr/>
            <p:nvPr/>
          </p:nvSpPr>
          <p:spPr>
            <a:xfrm>
              <a:off x="6610202" y="2297372"/>
              <a:ext cx="715616" cy="71966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413" dirty="0"/>
                <a:t>1</a:t>
              </a:r>
              <a:endParaRPr lang="en-US" sz="3413" baseline="-25000" dirty="0"/>
            </a:p>
          </p:txBody>
        </p:sp>
        <p:sp>
          <p:nvSpPr>
            <p:cNvPr id="9" name="Oval 8"/>
            <p:cNvSpPr/>
            <p:nvPr/>
          </p:nvSpPr>
          <p:spPr>
            <a:xfrm>
              <a:off x="6597219" y="3167927"/>
              <a:ext cx="728868" cy="71874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560" dirty="0"/>
                <a:t>x</a:t>
              </a:r>
              <a:r>
                <a:rPr lang="en-US" sz="2560" baseline="-25000" dirty="0"/>
                <a:t>1</a:t>
              </a:r>
            </a:p>
          </p:txBody>
        </p:sp>
        <p:sp>
          <p:nvSpPr>
            <p:cNvPr id="10" name="Oval 9"/>
            <p:cNvSpPr/>
            <p:nvPr/>
          </p:nvSpPr>
          <p:spPr>
            <a:xfrm>
              <a:off x="6610200" y="4131055"/>
              <a:ext cx="728868" cy="71874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560" dirty="0"/>
                <a:t>x</a:t>
              </a:r>
              <a:r>
                <a:rPr lang="en-US" sz="2560" baseline="-25000" dirty="0"/>
                <a:t>2</a:t>
              </a:r>
            </a:p>
          </p:txBody>
        </p:sp>
        <p:sp>
          <p:nvSpPr>
            <p:cNvPr id="11" name="Oval 10"/>
            <p:cNvSpPr/>
            <p:nvPr/>
          </p:nvSpPr>
          <p:spPr>
            <a:xfrm>
              <a:off x="7622540" y="2393409"/>
              <a:ext cx="914400" cy="914400"/>
            </a:xfrm>
            <a:prstGeom prst="ellipse">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13" dirty="0"/>
            </a:p>
          </p:txBody>
        </p:sp>
        <p:sp>
          <p:nvSpPr>
            <p:cNvPr id="12" name="Oval 11"/>
            <p:cNvSpPr/>
            <p:nvPr/>
          </p:nvSpPr>
          <p:spPr>
            <a:xfrm>
              <a:off x="8833393" y="2362079"/>
              <a:ext cx="914400" cy="914400"/>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13" dirty="0"/>
            </a:p>
          </p:txBody>
        </p:sp>
        <p:sp>
          <p:nvSpPr>
            <p:cNvPr id="14" name="Oval 13"/>
            <p:cNvSpPr/>
            <p:nvPr/>
          </p:nvSpPr>
          <p:spPr>
            <a:xfrm>
              <a:off x="11123740" y="3554002"/>
              <a:ext cx="914400" cy="914400"/>
            </a:xfrm>
            <a:prstGeom prst="ellipse">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413" dirty="0"/>
                <a:t>y</a:t>
              </a:r>
            </a:p>
          </p:txBody>
        </p:sp>
        <p:sp>
          <p:nvSpPr>
            <p:cNvPr id="15" name="Oval 14"/>
            <p:cNvSpPr/>
            <p:nvPr/>
          </p:nvSpPr>
          <p:spPr>
            <a:xfrm>
              <a:off x="8833393" y="3572334"/>
              <a:ext cx="914400" cy="914400"/>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13" dirty="0"/>
            </a:p>
          </p:txBody>
        </p:sp>
        <p:sp>
          <p:nvSpPr>
            <p:cNvPr id="29" name="Oval 28"/>
            <p:cNvSpPr/>
            <p:nvPr/>
          </p:nvSpPr>
          <p:spPr>
            <a:xfrm>
              <a:off x="8845464" y="4665157"/>
              <a:ext cx="914400" cy="914400"/>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13" dirty="0"/>
            </a:p>
          </p:txBody>
        </p:sp>
        <p:sp>
          <p:nvSpPr>
            <p:cNvPr id="30" name="Oval 29"/>
            <p:cNvSpPr/>
            <p:nvPr/>
          </p:nvSpPr>
          <p:spPr>
            <a:xfrm>
              <a:off x="9995320" y="2349564"/>
              <a:ext cx="914400" cy="914400"/>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13" dirty="0"/>
            </a:p>
          </p:txBody>
        </p:sp>
        <p:sp>
          <p:nvSpPr>
            <p:cNvPr id="31" name="Oval 30"/>
            <p:cNvSpPr/>
            <p:nvPr/>
          </p:nvSpPr>
          <p:spPr>
            <a:xfrm>
              <a:off x="10007846" y="3518678"/>
              <a:ext cx="914400" cy="914400"/>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13" dirty="0"/>
            </a:p>
          </p:txBody>
        </p:sp>
        <p:sp>
          <p:nvSpPr>
            <p:cNvPr id="32" name="Oval 31"/>
            <p:cNvSpPr/>
            <p:nvPr/>
          </p:nvSpPr>
          <p:spPr>
            <a:xfrm>
              <a:off x="10055862" y="4687792"/>
              <a:ext cx="914400" cy="914400"/>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13" dirty="0"/>
            </a:p>
          </p:txBody>
        </p:sp>
      </p:grpSp>
      <p:grpSp>
        <p:nvGrpSpPr>
          <p:cNvPr id="6" name="Group 5"/>
          <p:cNvGrpSpPr/>
          <p:nvPr/>
        </p:nvGrpSpPr>
        <p:grpSpPr>
          <a:xfrm>
            <a:off x="1464591" y="3462455"/>
            <a:ext cx="2583821" cy="3732417"/>
            <a:chOff x="1373054" y="2103051"/>
            <a:chExt cx="2733990" cy="3901717"/>
          </a:xfrm>
        </p:grpSpPr>
        <p:sp>
          <p:nvSpPr>
            <p:cNvPr id="3" name="Oval 2"/>
            <p:cNvSpPr/>
            <p:nvPr/>
          </p:nvSpPr>
          <p:spPr>
            <a:xfrm>
              <a:off x="2449292" y="2103051"/>
              <a:ext cx="356539" cy="360115"/>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13" dirty="0"/>
            </a:p>
          </p:txBody>
        </p:sp>
        <p:sp>
          <p:nvSpPr>
            <p:cNvPr id="16" name="Oval 15"/>
            <p:cNvSpPr/>
            <p:nvPr/>
          </p:nvSpPr>
          <p:spPr>
            <a:xfrm>
              <a:off x="1412540" y="5099684"/>
              <a:ext cx="728868" cy="71874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560" dirty="0"/>
                <a:t>x</a:t>
              </a:r>
              <a:r>
                <a:rPr lang="en-US" sz="2560" baseline="-25000" dirty="0"/>
                <a:t>3</a:t>
              </a:r>
            </a:p>
          </p:txBody>
        </p:sp>
        <p:sp>
          <p:nvSpPr>
            <p:cNvPr id="17" name="Oval 16"/>
            <p:cNvSpPr/>
            <p:nvPr/>
          </p:nvSpPr>
          <p:spPr>
            <a:xfrm>
              <a:off x="1386037" y="2396365"/>
              <a:ext cx="715616" cy="71966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413" dirty="0"/>
                <a:t>1</a:t>
              </a:r>
              <a:endParaRPr lang="en-US" sz="3413" baseline="-25000" dirty="0"/>
            </a:p>
          </p:txBody>
        </p:sp>
        <p:sp>
          <p:nvSpPr>
            <p:cNvPr id="18" name="Oval 17"/>
            <p:cNvSpPr/>
            <p:nvPr/>
          </p:nvSpPr>
          <p:spPr>
            <a:xfrm>
              <a:off x="1373054" y="3266920"/>
              <a:ext cx="728868" cy="71874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560" dirty="0"/>
                <a:t>x</a:t>
              </a:r>
              <a:r>
                <a:rPr lang="en-US" sz="2560" baseline="-25000" dirty="0"/>
                <a:t>1</a:t>
              </a:r>
            </a:p>
          </p:txBody>
        </p:sp>
        <p:sp>
          <p:nvSpPr>
            <p:cNvPr id="19" name="Oval 18"/>
            <p:cNvSpPr/>
            <p:nvPr/>
          </p:nvSpPr>
          <p:spPr>
            <a:xfrm>
              <a:off x="1386035" y="4230048"/>
              <a:ext cx="728868" cy="71874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560" dirty="0"/>
                <a:t>x</a:t>
              </a:r>
              <a:r>
                <a:rPr lang="en-US" sz="2560" baseline="-25000" dirty="0"/>
                <a:t>2</a:t>
              </a:r>
            </a:p>
          </p:txBody>
        </p:sp>
        <p:sp>
          <p:nvSpPr>
            <p:cNvPr id="20" name="Oval 19"/>
            <p:cNvSpPr/>
            <p:nvPr/>
          </p:nvSpPr>
          <p:spPr>
            <a:xfrm>
              <a:off x="2439306" y="2532491"/>
              <a:ext cx="356539" cy="360115"/>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13" dirty="0"/>
            </a:p>
          </p:txBody>
        </p:sp>
        <p:sp>
          <p:nvSpPr>
            <p:cNvPr id="21" name="Oval 20"/>
            <p:cNvSpPr/>
            <p:nvPr/>
          </p:nvSpPr>
          <p:spPr>
            <a:xfrm>
              <a:off x="2438806" y="2988837"/>
              <a:ext cx="356539" cy="360115"/>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13" dirty="0"/>
            </a:p>
          </p:txBody>
        </p:sp>
        <p:sp>
          <p:nvSpPr>
            <p:cNvPr id="28" name="Oval 27"/>
            <p:cNvSpPr/>
            <p:nvPr/>
          </p:nvSpPr>
          <p:spPr>
            <a:xfrm>
              <a:off x="3192644" y="3307809"/>
              <a:ext cx="914400" cy="914400"/>
            </a:xfrm>
            <a:prstGeom prst="ellipse">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413" dirty="0"/>
                <a:t>y</a:t>
              </a:r>
            </a:p>
          </p:txBody>
        </p:sp>
        <p:sp>
          <p:nvSpPr>
            <p:cNvPr id="33" name="Oval 32"/>
            <p:cNvSpPr/>
            <p:nvPr/>
          </p:nvSpPr>
          <p:spPr>
            <a:xfrm>
              <a:off x="2451380" y="3432895"/>
              <a:ext cx="356539" cy="360115"/>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13" dirty="0"/>
            </a:p>
          </p:txBody>
        </p:sp>
        <p:sp>
          <p:nvSpPr>
            <p:cNvPr id="34" name="Oval 33"/>
            <p:cNvSpPr/>
            <p:nvPr/>
          </p:nvSpPr>
          <p:spPr>
            <a:xfrm>
              <a:off x="2441394" y="3862335"/>
              <a:ext cx="356539" cy="360115"/>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13" dirty="0"/>
            </a:p>
          </p:txBody>
        </p:sp>
        <p:sp>
          <p:nvSpPr>
            <p:cNvPr id="35" name="Oval 34"/>
            <p:cNvSpPr/>
            <p:nvPr/>
          </p:nvSpPr>
          <p:spPr>
            <a:xfrm>
              <a:off x="2440894" y="4318681"/>
              <a:ext cx="356539" cy="360115"/>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13" dirty="0"/>
            </a:p>
          </p:txBody>
        </p:sp>
        <p:sp>
          <p:nvSpPr>
            <p:cNvPr id="36" name="Oval 35"/>
            <p:cNvSpPr/>
            <p:nvPr/>
          </p:nvSpPr>
          <p:spPr>
            <a:xfrm>
              <a:off x="2450408" y="4758867"/>
              <a:ext cx="356539" cy="360115"/>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13" dirty="0"/>
            </a:p>
          </p:txBody>
        </p:sp>
        <p:sp>
          <p:nvSpPr>
            <p:cNvPr id="37" name="Oval 36"/>
            <p:cNvSpPr/>
            <p:nvPr/>
          </p:nvSpPr>
          <p:spPr>
            <a:xfrm>
              <a:off x="2440422" y="5188307"/>
              <a:ext cx="356539" cy="360115"/>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13" dirty="0"/>
            </a:p>
          </p:txBody>
        </p:sp>
        <p:sp>
          <p:nvSpPr>
            <p:cNvPr id="38" name="Oval 37"/>
            <p:cNvSpPr/>
            <p:nvPr/>
          </p:nvSpPr>
          <p:spPr>
            <a:xfrm>
              <a:off x="2439922" y="5644653"/>
              <a:ext cx="356539" cy="360115"/>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13" dirty="0"/>
            </a:p>
          </p:txBody>
        </p:sp>
      </p:grpSp>
      <p:sp>
        <p:nvSpPr>
          <p:cNvPr id="39" name="TextBox 38"/>
          <p:cNvSpPr txBox="1"/>
          <p:nvPr/>
        </p:nvSpPr>
        <p:spPr>
          <a:xfrm>
            <a:off x="5012352" y="7452259"/>
            <a:ext cx="6965341" cy="1537087"/>
          </a:xfrm>
          <a:prstGeom prst="rect">
            <a:avLst/>
          </a:prstGeom>
          <a:noFill/>
        </p:spPr>
        <p:txBody>
          <a:bodyPr wrap="square" rtlCol="0">
            <a:spAutoFit/>
          </a:bodyPr>
          <a:lstStyle/>
          <a:p>
            <a:pPr algn="ctr"/>
            <a:r>
              <a:rPr lang="en-US" sz="2347" dirty="0">
                <a:solidFill>
                  <a:schemeClr val="tx1"/>
                </a:solidFill>
                <a:latin typeface="Gill Sans MT" panose="020B0502020104020203" pitchFamily="34" charset="77"/>
              </a:rPr>
              <a:t>Experts point to this as a more efficient structure </a:t>
            </a:r>
          </a:p>
          <a:p>
            <a:pPr algn="ctr"/>
            <a:r>
              <a:rPr lang="en-US" sz="2347" dirty="0">
                <a:solidFill>
                  <a:schemeClr val="tx1"/>
                </a:solidFill>
                <a:latin typeface="Gill Sans MT" panose="020B0502020104020203" pitchFamily="34" charset="77"/>
              </a:rPr>
              <a:t>for same # of neurons (see discussion in </a:t>
            </a:r>
          </a:p>
          <a:p>
            <a:pPr algn="ctr"/>
            <a:r>
              <a:rPr lang="en-US" sz="2347" dirty="0">
                <a:solidFill>
                  <a:schemeClr val="tx1"/>
                </a:solidFill>
                <a:latin typeface="Gill Sans MT" panose="020B0502020104020203" pitchFamily="34" charset="77"/>
              </a:rPr>
              <a:t>Chapter 10 of </a:t>
            </a:r>
            <a:r>
              <a:rPr lang="en-US" sz="2347" dirty="0" err="1">
                <a:solidFill>
                  <a:schemeClr val="tx1"/>
                </a:solidFill>
                <a:latin typeface="Gill Sans MT" panose="020B0502020104020203" pitchFamily="34" charset="77"/>
              </a:rPr>
              <a:t>Geron’s</a:t>
            </a:r>
            <a:r>
              <a:rPr lang="en-US" sz="2347" dirty="0">
                <a:solidFill>
                  <a:schemeClr val="tx1"/>
                </a:solidFill>
                <a:latin typeface="Gill Sans MT" panose="020B0502020104020203" pitchFamily="34" charset="77"/>
              </a:rPr>
              <a:t> book, Hands on Machine Learning with Scikit-learn, </a:t>
            </a:r>
            <a:r>
              <a:rPr lang="en-US" sz="2347" dirty="0" err="1">
                <a:solidFill>
                  <a:schemeClr val="tx1"/>
                </a:solidFill>
                <a:latin typeface="Gill Sans MT" panose="020B0502020104020203" pitchFamily="34" charset="77"/>
              </a:rPr>
              <a:t>Keras</a:t>
            </a:r>
            <a:r>
              <a:rPr lang="en-US" sz="2347" dirty="0">
                <a:solidFill>
                  <a:schemeClr val="tx1"/>
                </a:solidFill>
                <a:latin typeface="Gill Sans MT" panose="020B0502020104020203" pitchFamily="34" charset="77"/>
              </a:rPr>
              <a:t>, and TensorFlow ).</a:t>
            </a:r>
          </a:p>
        </p:txBody>
      </p:sp>
    </p:spTree>
    <p:extLst>
      <p:ext uri="{BB962C8B-B14F-4D97-AF65-F5344CB8AC3E}">
        <p14:creationId xmlns:p14="http://schemas.microsoft.com/office/powerpoint/2010/main" val="20933956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70432" y="656401"/>
            <a:ext cx="11348915" cy="1547474"/>
          </a:xfrm>
        </p:spPr>
        <p:txBody>
          <a:bodyPr anchor="ctr"/>
          <a:lstStyle/>
          <a:p>
            <a:pPr algn="ctr"/>
            <a:r>
              <a:rPr lang="en-US" dirty="0"/>
              <a:t>How do I pick the right size for each layer?</a:t>
            </a:r>
          </a:p>
        </p:txBody>
      </p:sp>
      <p:sp>
        <p:nvSpPr>
          <p:cNvPr id="3" name="TextBox 2"/>
          <p:cNvSpPr txBox="1"/>
          <p:nvPr/>
        </p:nvSpPr>
        <p:spPr>
          <a:xfrm>
            <a:off x="7586235" y="2994129"/>
            <a:ext cx="5088365" cy="6001643"/>
          </a:xfrm>
          <a:prstGeom prst="rect">
            <a:avLst/>
          </a:prstGeom>
          <a:noFill/>
        </p:spPr>
        <p:txBody>
          <a:bodyPr wrap="square" rtlCol="0">
            <a:spAutoFit/>
          </a:bodyPr>
          <a:lstStyle/>
          <a:p>
            <a:r>
              <a:rPr lang="en-US" dirty="0">
                <a:solidFill>
                  <a:schemeClr val="tx1"/>
                </a:solidFill>
                <a:latin typeface="Gill Sans MT" panose="020B0502020104020203" pitchFamily="34" charset="77"/>
              </a:rPr>
              <a:t>Cross validation, of course (it’s a parameter)!</a:t>
            </a:r>
          </a:p>
          <a:p>
            <a:endParaRPr lang="en-US" dirty="0">
              <a:solidFill>
                <a:schemeClr val="tx1"/>
              </a:solidFill>
              <a:latin typeface="Gill Sans MT" panose="020B0502020104020203" pitchFamily="34" charset="77"/>
            </a:endParaRPr>
          </a:p>
          <a:p>
            <a:r>
              <a:rPr lang="en-US" dirty="0">
                <a:solidFill>
                  <a:schemeClr val="tx1"/>
                </a:solidFill>
                <a:latin typeface="Gill Sans MT" panose="020B0502020104020203" pitchFamily="34" charset="77"/>
              </a:rPr>
              <a:t>It may be convenient to have a fixed # of neurons per layer, to keep the number of hyperparameters low</a:t>
            </a:r>
          </a:p>
          <a:p>
            <a:endParaRPr lang="en-US" dirty="0">
              <a:solidFill>
                <a:schemeClr val="tx1"/>
              </a:solidFill>
              <a:latin typeface="Gill Sans MT" panose="020B0502020104020203" pitchFamily="34" charset="77"/>
            </a:endParaRPr>
          </a:p>
          <a:p>
            <a:r>
              <a:rPr lang="en-US" dirty="0">
                <a:solidFill>
                  <a:schemeClr val="tx1"/>
                </a:solidFill>
                <a:latin typeface="Gill Sans MT" panose="020B0502020104020203" pitchFamily="34" charset="77"/>
              </a:rPr>
              <a:t>Common approach: </a:t>
            </a:r>
            <a:r>
              <a:rPr lang="en-US" dirty="0">
                <a:solidFill>
                  <a:srgbClr val="FF0000"/>
                </a:solidFill>
                <a:latin typeface="Gill Sans MT" panose="020B0502020104020203" pitchFamily="34" charset="77"/>
              </a:rPr>
              <a:t>“Stretch pants”: </a:t>
            </a:r>
            <a:r>
              <a:rPr lang="en-US" dirty="0">
                <a:solidFill>
                  <a:schemeClr val="tx1"/>
                </a:solidFill>
                <a:latin typeface="Gill Sans MT" panose="020B0502020104020203" pitchFamily="34" charset="77"/>
              </a:rPr>
              <a:t>pick higher complexity than you need + regularization. </a:t>
            </a:r>
          </a:p>
        </p:txBody>
      </p:sp>
      <p:sp>
        <p:nvSpPr>
          <p:cNvPr id="4" name="Oval 3"/>
          <p:cNvSpPr/>
          <p:nvPr/>
        </p:nvSpPr>
        <p:spPr>
          <a:xfrm>
            <a:off x="2264108" y="4809719"/>
            <a:ext cx="975360" cy="975360"/>
          </a:xfrm>
          <a:prstGeom prst="ellipse">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13" dirty="0"/>
          </a:p>
        </p:txBody>
      </p:sp>
      <p:sp>
        <p:nvSpPr>
          <p:cNvPr id="5" name="Oval 4"/>
          <p:cNvSpPr/>
          <p:nvPr/>
        </p:nvSpPr>
        <p:spPr>
          <a:xfrm>
            <a:off x="2277469" y="5997185"/>
            <a:ext cx="975360" cy="975360"/>
          </a:xfrm>
          <a:prstGeom prst="ellipse">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13" dirty="0"/>
          </a:p>
        </p:txBody>
      </p:sp>
      <p:sp>
        <p:nvSpPr>
          <p:cNvPr id="6" name="Oval 5"/>
          <p:cNvSpPr/>
          <p:nvPr/>
        </p:nvSpPr>
        <p:spPr>
          <a:xfrm>
            <a:off x="1212551" y="6352855"/>
            <a:ext cx="777459" cy="76666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560" dirty="0"/>
              <a:t>x</a:t>
            </a:r>
            <a:r>
              <a:rPr lang="en-US" sz="2560" baseline="-25000" dirty="0"/>
              <a:t>3</a:t>
            </a:r>
          </a:p>
        </p:txBody>
      </p:sp>
      <p:sp>
        <p:nvSpPr>
          <p:cNvPr id="7" name="Oval 6"/>
          <p:cNvSpPr/>
          <p:nvPr/>
        </p:nvSpPr>
        <p:spPr>
          <a:xfrm>
            <a:off x="1184280" y="3469315"/>
            <a:ext cx="763324" cy="76764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413" dirty="0"/>
              <a:t>1</a:t>
            </a:r>
            <a:endParaRPr lang="en-US" sz="3413" baseline="-25000" dirty="0"/>
          </a:p>
        </p:txBody>
      </p:sp>
      <p:sp>
        <p:nvSpPr>
          <p:cNvPr id="8" name="Oval 7"/>
          <p:cNvSpPr/>
          <p:nvPr/>
        </p:nvSpPr>
        <p:spPr>
          <a:xfrm>
            <a:off x="1170432" y="4397906"/>
            <a:ext cx="777459" cy="76666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560" dirty="0"/>
              <a:t>x</a:t>
            </a:r>
            <a:r>
              <a:rPr lang="en-US" sz="2560" baseline="-25000" dirty="0"/>
              <a:t>1</a:t>
            </a:r>
          </a:p>
        </p:txBody>
      </p:sp>
      <p:sp>
        <p:nvSpPr>
          <p:cNvPr id="9" name="Oval 8"/>
          <p:cNvSpPr/>
          <p:nvPr/>
        </p:nvSpPr>
        <p:spPr>
          <a:xfrm>
            <a:off x="1184279" y="5425243"/>
            <a:ext cx="777459" cy="76666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560" dirty="0"/>
              <a:t>x</a:t>
            </a:r>
            <a:r>
              <a:rPr lang="en-US" sz="2560" baseline="-25000" dirty="0"/>
              <a:t>2</a:t>
            </a:r>
          </a:p>
        </p:txBody>
      </p:sp>
      <p:sp>
        <p:nvSpPr>
          <p:cNvPr id="10" name="Oval 9"/>
          <p:cNvSpPr/>
          <p:nvPr/>
        </p:nvSpPr>
        <p:spPr>
          <a:xfrm>
            <a:off x="2264108" y="3571754"/>
            <a:ext cx="975360" cy="975360"/>
          </a:xfrm>
          <a:prstGeom prst="ellipse">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13" dirty="0"/>
          </a:p>
        </p:txBody>
      </p:sp>
      <p:sp>
        <p:nvSpPr>
          <p:cNvPr id="11" name="Oval 10"/>
          <p:cNvSpPr/>
          <p:nvPr/>
        </p:nvSpPr>
        <p:spPr>
          <a:xfrm>
            <a:off x="3555684" y="3538335"/>
            <a:ext cx="975360" cy="975360"/>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13" dirty="0"/>
          </a:p>
        </p:txBody>
      </p:sp>
      <p:sp>
        <p:nvSpPr>
          <p:cNvPr id="12" name="Oval 11"/>
          <p:cNvSpPr/>
          <p:nvPr/>
        </p:nvSpPr>
        <p:spPr>
          <a:xfrm>
            <a:off x="5998721" y="4809719"/>
            <a:ext cx="975360" cy="975360"/>
          </a:xfrm>
          <a:prstGeom prst="ellipse">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413" dirty="0"/>
              <a:t>y</a:t>
            </a:r>
          </a:p>
        </p:txBody>
      </p:sp>
      <p:sp>
        <p:nvSpPr>
          <p:cNvPr id="13" name="Oval 12"/>
          <p:cNvSpPr/>
          <p:nvPr/>
        </p:nvSpPr>
        <p:spPr>
          <a:xfrm>
            <a:off x="3555684" y="4829274"/>
            <a:ext cx="975360" cy="975360"/>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13" dirty="0"/>
          </a:p>
        </p:txBody>
      </p:sp>
      <p:sp>
        <p:nvSpPr>
          <p:cNvPr id="14" name="Oval 13"/>
          <p:cNvSpPr/>
          <p:nvPr/>
        </p:nvSpPr>
        <p:spPr>
          <a:xfrm>
            <a:off x="3568560" y="5994951"/>
            <a:ext cx="975360" cy="975360"/>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13" dirty="0"/>
          </a:p>
        </p:txBody>
      </p:sp>
      <p:sp>
        <p:nvSpPr>
          <p:cNvPr id="15" name="Oval 14"/>
          <p:cNvSpPr/>
          <p:nvPr/>
        </p:nvSpPr>
        <p:spPr>
          <a:xfrm>
            <a:off x="4795073" y="3524986"/>
            <a:ext cx="975360" cy="975360"/>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13" dirty="0"/>
          </a:p>
        </p:txBody>
      </p:sp>
      <p:sp>
        <p:nvSpPr>
          <p:cNvPr id="16" name="Oval 15"/>
          <p:cNvSpPr/>
          <p:nvPr/>
        </p:nvSpPr>
        <p:spPr>
          <a:xfrm>
            <a:off x="4808434" y="4772041"/>
            <a:ext cx="975360" cy="975360"/>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13" dirty="0"/>
          </a:p>
        </p:txBody>
      </p:sp>
      <p:sp>
        <p:nvSpPr>
          <p:cNvPr id="17" name="Oval 16"/>
          <p:cNvSpPr/>
          <p:nvPr/>
        </p:nvSpPr>
        <p:spPr>
          <a:xfrm>
            <a:off x="4859651" y="6019095"/>
            <a:ext cx="975360" cy="975360"/>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13" dirty="0"/>
          </a:p>
        </p:txBody>
      </p:sp>
    </p:spTree>
    <p:extLst>
      <p:ext uri="{BB962C8B-B14F-4D97-AF65-F5344CB8AC3E}">
        <p14:creationId xmlns:p14="http://schemas.microsoft.com/office/powerpoint/2010/main" val="170439859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0448" y="420695"/>
            <a:ext cx="8444807" cy="1690624"/>
          </a:xfrm>
        </p:spPr>
        <p:txBody>
          <a:bodyPr anchor="ctr"/>
          <a:lstStyle/>
          <a:p>
            <a:pPr algn="ctr"/>
            <a:r>
              <a:rPr lang="en-US" dirty="0"/>
              <a:t>Initializing weights</a:t>
            </a:r>
          </a:p>
        </p:txBody>
      </p:sp>
      <p:sp>
        <p:nvSpPr>
          <p:cNvPr id="6" name="TextBox 5"/>
          <p:cNvSpPr txBox="1"/>
          <p:nvPr/>
        </p:nvSpPr>
        <p:spPr>
          <a:xfrm>
            <a:off x="87569" y="3239561"/>
            <a:ext cx="6965176" cy="5693866"/>
          </a:xfrm>
          <a:prstGeom prst="rect">
            <a:avLst/>
          </a:prstGeom>
          <a:noFill/>
        </p:spPr>
        <p:txBody>
          <a:bodyPr wrap="none" rtlCol="0">
            <a:spAutoFit/>
          </a:bodyPr>
          <a:lstStyle/>
          <a:p>
            <a:r>
              <a:rPr lang="en-US" sz="2600" dirty="0">
                <a:solidFill>
                  <a:schemeClr val="tx1"/>
                </a:solidFill>
                <a:latin typeface="Gill Sans MT" panose="020B0502020104020203" pitchFamily="34" charset="77"/>
              </a:rPr>
              <a:t>Random? Always seems like a good idea!</a:t>
            </a:r>
          </a:p>
          <a:p>
            <a:endParaRPr lang="en-US" sz="2600" dirty="0">
              <a:solidFill>
                <a:schemeClr val="tx1"/>
              </a:solidFill>
              <a:latin typeface="Gill Sans MT" panose="020B0502020104020203" pitchFamily="34" charset="77"/>
            </a:endParaRPr>
          </a:p>
          <a:p>
            <a:r>
              <a:rPr lang="en-US" sz="2600" dirty="0">
                <a:solidFill>
                  <a:schemeClr val="tx1"/>
                </a:solidFill>
                <a:latin typeface="Gill Sans MT" panose="020B0502020104020203" pitchFamily="34" charset="77"/>
              </a:rPr>
              <a:t>Problem: Gradients are DISTRIBUTED along</a:t>
            </a:r>
          </a:p>
          <a:p>
            <a:r>
              <a:rPr lang="en-US" sz="2600" dirty="0">
                <a:solidFill>
                  <a:schemeClr val="tx1"/>
                </a:solidFill>
                <a:latin typeface="Gill Sans MT" panose="020B0502020104020203" pitchFamily="34" charset="77"/>
              </a:rPr>
              <a:t>a deep network.</a:t>
            </a:r>
          </a:p>
          <a:p>
            <a:endParaRPr lang="en-US" sz="2600" dirty="0">
              <a:solidFill>
                <a:schemeClr val="tx1"/>
              </a:solidFill>
              <a:latin typeface="Gill Sans MT" panose="020B0502020104020203" pitchFamily="34" charset="77"/>
            </a:endParaRPr>
          </a:p>
          <a:p>
            <a:r>
              <a:rPr lang="en-US" sz="2600" dirty="0">
                <a:solidFill>
                  <a:schemeClr val="tx1"/>
                </a:solidFill>
                <a:latin typeface="Gill Sans MT" panose="020B0502020104020203" pitchFamily="34" charset="77"/>
              </a:rPr>
              <a:t>1. The shape of the activation function can affect</a:t>
            </a:r>
          </a:p>
          <a:p>
            <a:r>
              <a:rPr lang="en-US" sz="2600" dirty="0">
                <a:solidFill>
                  <a:schemeClr val="tx1"/>
                </a:solidFill>
                <a:latin typeface="Gill Sans MT" panose="020B0502020104020203" pitchFamily="34" charset="77"/>
              </a:rPr>
              <a:t>them: Saturating ones → vanishing gradients</a:t>
            </a:r>
          </a:p>
          <a:p>
            <a:endParaRPr lang="en-US" sz="2600" dirty="0">
              <a:solidFill>
                <a:schemeClr val="tx1"/>
              </a:solidFill>
              <a:latin typeface="Gill Sans MT" panose="020B0502020104020203" pitchFamily="34" charset="77"/>
            </a:endParaRPr>
          </a:p>
          <a:p>
            <a:r>
              <a:rPr lang="en-US" sz="2600" dirty="0">
                <a:solidFill>
                  <a:schemeClr val="tx1"/>
                </a:solidFill>
                <a:latin typeface="Gill Sans MT" panose="020B0502020104020203" pitchFamily="34" charset="77"/>
              </a:rPr>
              <a:t>2. However, non-saturating functions can make </a:t>
            </a:r>
          </a:p>
          <a:p>
            <a:r>
              <a:rPr lang="en-US" sz="2600" dirty="0">
                <a:solidFill>
                  <a:schemeClr val="tx1"/>
                </a:solidFill>
                <a:latin typeface="Gill Sans MT" panose="020B0502020104020203" pitchFamily="34" charset="77"/>
              </a:rPr>
              <a:t>them explode! Activations that are symmetric </a:t>
            </a:r>
          </a:p>
          <a:p>
            <a:r>
              <a:rPr lang="en-US" sz="2600" dirty="0">
                <a:solidFill>
                  <a:schemeClr val="tx1"/>
                </a:solidFill>
                <a:latin typeface="Gill Sans MT" panose="020B0502020104020203" pitchFamily="34" charset="77"/>
              </a:rPr>
              <a:t>around zero are a bit better for this.</a:t>
            </a:r>
          </a:p>
          <a:p>
            <a:endParaRPr lang="en-US" sz="2600" dirty="0">
              <a:solidFill>
                <a:schemeClr val="tx1"/>
              </a:solidFill>
              <a:latin typeface="Gill Sans MT" panose="020B0502020104020203" pitchFamily="34" charset="77"/>
            </a:endParaRPr>
          </a:p>
          <a:p>
            <a:r>
              <a:rPr lang="en-US" sz="2600" dirty="0">
                <a:solidFill>
                  <a:schemeClr val="tx1"/>
                </a:solidFill>
                <a:latin typeface="Gill Sans MT" panose="020B0502020104020203" pitchFamily="34" charset="77"/>
              </a:rPr>
              <a:t>3. One can show what’s the right size, </a:t>
            </a:r>
          </a:p>
          <a:p>
            <a:r>
              <a:rPr lang="en-US" sz="2600" dirty="0">
                <a:solidFill>
                  <a:schemeClr val="tx1"/>
                </a:solidFill>
                <a:latin typeface="Gill Sans MT" panose="020B0502020104020203" pitchFamily="34" charset="77"/>
              </a:rPr>
              <a:t>but the initialization needs to be layer-dependent</a:t>
            </a:r>
          </a:p>
        </p:txBody>
      </p:sp>
      <p:pic>
        <p:nvPicPr>
          <p:cNvPr id="14" name="Picture 13"/>
          <p:cNvPicPr>
            <a:picLocks noChangeAspect="1"/>
          </p:cNvPicPr>
          <p:nvPr/>
        </p:nvPicPr>
        <p:blipFill>
          <a:blip r:embed="rId2"/>
          <a:stretch>
            <a:fillRect/>
          </a:stretch>
        </p:blipFill>
        <p:spPr>
          <a:xfrm>
            <a:off x="7112000" y="5638800"/>
            <a:ext cx="5920040" cy="2590800"/>
          </a:xfrm>
          <a:prstGeom prst="rect">
            <a:avLst/>
          </a:prstGeom>
        </p:spPr>
      </p:pic>
      <p:pic>
        <p:nvPicPr>
          <p:cNvPr id="7" name="Picture 6">
            <a:extLst>
              <a:ext uri="{FF2B5EF4-FFF2-40B4-BE49-F238E27FC236}">
                <a16:creationId xmlns:a16="http://schemas.microsoft.com/office/drawing/2014/main" id="{92DA0DF9-DEEA-FC4F-828B-C8E1F2867C85}"/>
              </a:ext>
            </a:extLst>
          </p:cNvPr>
          <p:cNvPicPr>
            <a:picLocks noChangeAspect="1"/>
          </p:cNvPicPr>
          <p:nvPr/>
        </p:nvPicPr>
        <p:blipFill rotWithShape="1">
          <a:blip r:embed="rId3"/>
          <a:srcRect b="27160"/>
          <a:stretch/>
        </p:blipFill>
        <p:spPr>
          <a:xfrm>
            <a:off x="6807200" y="2774362"/>
            <a:ext cx="6230460" cy="2407238"/>
          </a:xfrm>
          <a:prstGeom prst="rect">
            <a:avLst/>
          </a:prstGeom>
        </p:spPr>
      </p:pic>
      <p:sp>
        <p:nvSpPr>
          <p:cNvPr id="5" name="TextBox 4">
            <a:extLst>
              <a:ext uri="{FF2B5EF4-FFF2-40B4-BE49-F238E27FC236}">
                <a16:creationId xmlns:a16="http://schemas.microsoft.com/office/drawing/2014/main" id="{AC736CE5-F098-ED46-B7CE-1CD6D3ACFB76}"/>
              </a:ext>
            </a:extLst>
          </p:cNvPr>
          <p:cNvSpPr txBox="1"/>
          <p:nvPr/>
        </p:nvSpPr>
        <p:spPr>
          <a:xfrm>
            <a:off x="7547876" y="8253761"/>
            <a:ext cx="5126724" cy="523220"/>
          </a:xfrm>
          <a:prstGeom prst="rect">
            <a:avLst/>
          </a:prstGeom>
          <a:noFill/>
        </p:spPr>
        <p:txBody>
          <a:bodyPr wrap="none" rtlCol="0">
            <a:spAutoFit/>
          </a:bodyPr>
          <a:lstStyle/>
          <a:p>
            <a:r>
              <a:rPr lang="en-US" sz="2800" dirty="0">
                <a:latin typeface="+mj-lt"/>
              </a:rPr>
              <a:t>Some popular activation functions</a:t>
            </a:r>
          </a:p>
        </p:txBody>
      </p:sp>
    </p:spTree>
    <p:extLst>
      <p:ext uri="{BB962C8B-B14F-4D97-AF65-F5344CB8AC3E}">
        <p14:creationId xmlns:p14="http://schemas.microsoft.com/office/powerpoint/2010/main" val="55103303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6">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6">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6">
                                            <p:txEl>
                                              <p:pRg st="10" end="1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6">
                                            <p:txEl>
                                              <p:pRg st="12" end="12"/>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6">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65462" y="665323"/>
            <a:ext cx="8444807" cy="1690624"/>
          </a:xfrm>
        </p:spPr>
        <p:txBody>
          <a:bodyPr anchor="ctr"/>
          <a:lstStyle/>
          <a:p>
            <a:pPr algn="ctr"/>
            <a:r>
              <a:rPr lang="en-US" dirty="0"/>
              <a:t>Initializing weights</a:t>
            </a:r>
          </a:p>
        </p:txBody>
      </p:sp>
      <p:sp>
        <p:nvSpPr>
          <p:cNvPr id="6" name="TextBox 5"/>
          <p:cNvSpPr txBox="1"/>
          <p:nvPr/>
        </p:nvSpPr>
        <p:spPr>
          <a:xfrm>
            <a:off x="141100" y="3030915"/>
            <a:ext cx="6533189" cy="6494085"/>
          </a:xfrm>
          <a:prstGeom prst="rect">
            <a:avLst/>
          </a:prstGeom>
          <a:noFill/>
        </p:spPr>
        <p:txBody>
          <a:bodyPr wrap="square" rtlCol="0">
            <a:spAutoFit/>
          </a:bodyPr>
          <a:lstStyle/>
          <a:p>
            <a:r>
              <a:rPr lang="en-US" sz="2600" dirty="0">
                <a:solidFill>
                  <a:schemeClr val="tx1"/>
                </a:solidFill>
                <a:latin typeface="Gill Sans MT" panose="020B0502020104020203" pitchFamily="34" charset="77"/>
              </a:rPr>
              <a:t>Problem: Gradients are DISTRIBUTED along</a:t>
            </a:r>
          </a:p>
          <a:p>
            <a:r>
              <a:rPr lang="en-US" sz="2600" dirty="0">
                <a:solidFill>
                  <a:schemeClr val="tx1"/>
                </a:solidFill>
                <a:latin typeface="Gill Sans MT" panose="020B0502020104020203" pitchFamily="34" charset="77"/>
              </a:rPr>
              <a:t>a deep network.</a:t>
            </a:r>
          </a:p>
          <a:p>
            <a:endParaRPr lang="en-US" sz="2600" dirty="0">
              <a:solidFill>
                <a:schemeClr val="tx1"/>
              </a:solidFill>
              <a:latin typeface="Gill Sans MT" panose="020B0502020104020203" pitchFamily="34" charset="77"/>
            </a:endParaRPr>
          </a:p>
          <a:p>
            <a:r>
              <a:rPr lang="en-US" sz="2600" dirty="0">
                <a:solidFill>
                  <a:schemeClr val="tx1"/>
                </a:solidFill>
                <a:latin typeface="Gill Sans MT" panose="020B0502020104020203" pitchFamily="34" charset="77"/>
              </a:rPr>
              <a:t>Non-saturating activations are one good way to tackle this, but the problem of choosing the correct initialization for all layers remain.</a:t>
            </a:r>
          </a:p>
          <a:p>
            <a:endParaRPr lang="en-US" sz="2600" dirty="0">
              <a:latin typeface="Gill Sans MT" panose="020B0502020104020203" pitchFamily="34" charset="77"/>
            </a:endParaRPr>
          </a:p>
          <a:p>
            <a:r>
              <a:rPr lang="en-US" sz="2600" dirty="0">
                <a:solidFill>
                  <a:schemeClr val="tx1"/>
                </a:solidFill>
                <a:latin typeface="Gill Sans MT" panose="020B0502020104020203" pitchFamily="34" charset="77"/>
              </a:rPr>
              <a:t>Breakthrough: </a:t>
            </a:r>
          </a:p>
          <a:p>
            <a:endParaRPr lang="en-US" sz="2600" dirty="0">
              <a:solidFill>
                <a:schemeClr val="tx1"/>
              </a:solidFill>
              <a:latin typeface="Gill Sans MT" panose="020B0502020104020203" pitchFamily="34" charset="77"/>
            </a:endParaRPr>
          </a:p>
          <a:p>
            <a:r>
              <a:rPr lang="en-US" sz="2600" dirty="0" err="1">
                <a:solidFill>
                  <a:srgbClr val="FF0000"/>
                </a:solidFill>
                <a:latin typeface="Gill Sans MT" panose="020B0502020104020203" pitchFamily="34" charset="77"/>
              </a:rPr>
              <a:t>Glorot</a:t>
            </a:r>
            <a:r>
              <a:rPr lang="en-US" sz="2600" dirty="0">
                <a:solidFill>
                  <a:srgbClr val="FF0000"/>
                </a:solidFill>
                <a:latin typeface="Gill Sans MT" panose="020B0502020104020203" pitchFamily="34" charset="77"/>
              </a:rPr>
              <a:t> (or Xavier) initialization </a:t>
            </a:r>
          </a:p>
          <a:p>
            <a:r>
              <a:rPr lang="en-US" sz="2600" dirty="0">
                <a:solidFill>
                  <a:schemeClr val="tx1"/>
                </a:solidFill>
                <a:latin typeface="Gill Sans MT" panose="020B0502020104020203" pitchFamily="34" charset="77"/>
              </a:rPr>
              <a:t>(</a:t>
            </a:r>
            <a:r>
              <a:rPr lang="en-US" sz="2600" dirty="0" err="1">
                <a:solidFill>
                  <a:schemeClr val="tx1"/>
                </a:solidFill>
                <a:latin typeface="Gill Sans MT" panose="020B0502020104020203" pitchFamily="34" charset="77"/>
              </a:rPr>
              <a:t>Glorot</a:t>
            </a:r>
            <a:r>
              <a:rPr lang="en-US" sz="2600" dirty="0">
                <a:solidFill>
                  <a:schemeClr val="tx1"/>
                </a:solidFill>
                <a:latin typeface="Gill Sans MT" panose="020B0502020104020203" pitchFamily="34" charset="77"/>
              </a:rPr>
              <a:t> and </a:t>
            </a:r>
            <a:r>
              <a:rPr lang="en-US" sz="2600" dirty="0" err="1">
                <a:solidFill>
                  <a:schemeClr val="tx1"/>
                </a:solidFill>
                <a:latin typeface="Gill Sans MT" panose="020B0502020104020203" pitchFamily="34" charset="77"/>
              </a:rPr>
              <a:t>Bengio</a:t>
            </a:r>
            <a:r>
              <a:rPr lang="en-US" sz="2600" dirty="0">
                <a:solidFill>
                  <a:schemeClr val="tx1"/>
                </a:solidFill>
                <a:latin typeface="Gill Sans MT" panose="020B0502020104020203" pitchFamily="34" charset="77"/>
              </a:rPr>
              <a:t> 2010):</a:t>
            </a:r>
          </a:p>
          <a:p>
            <a:r>
              <a:rPr lang="en-US" sz="2600" dirty="0">
                <a:solidFill>
                  <a:schemeClr val="tx1"/>
                </a:solidFill>
                <a:latin typeface="Gill Sans MT" panose="020B0502020104020203" pitchFamily="34" charset="77"/>
              </a:rPr>
              <a:t>Activation-tailored, </a:t>
            </a:r>
          </a:p>
          <a:p>
            <a:r>
              <a:rPr lang="en-US" sz="2600" dirty="0">
                <a:solidFill>
                  <a:schemeClr val="tx1"/>
                </a:solidFill>
                <a:latin typeface="Gill Sans MT" panose="020B0502020104020203" pitchFamily="34" charset="77"/>
              </a:rPr>
              <a:t>size-dependent initialization</a:t>
            </a:r>
          </a:p>
          <a:p>
            <a:r>
              <a:rPr lang="en-US" sz="2600" dirty="0">
                <a:solidFill>
                  <a:schemeClr val="tx1"/>
                </a:solidFill>
                <a:latin typeface="Gill Sans MT" panose="020B0502020104020203" pitchFamily="34" charset="77"/>
              </a:rPr>
              <a:t>(default in </a:t>
            </a:r>
            <a:r>
              <a:rPr lang="en-US" sz="2600" dirty="0" err="1">
                <a:solidFill>
                  <a:schemeClr val="tx1"/>
                </a:solidFill>
                <a:latin typeface="Gill Sans MT" panose="020B0502020104020203" pitchFamily="34" charset="77"/>
              </a:rPr>
              <a:t>Keras</a:t>
            </a:r>
            <a:r>
              <a:rPr lang="en-US" sz="2600" dirty="0">
                <a:solidFill>
                  <a:schemeClr val="tx1"/>
                </a:solidFill>
                <a:latin typeface="Gill Sans MT" panose="020B0502020104020203" pitchFamily="34" charset="77"/>
              </a:rPr>
              <a:t>). </a:t>
            </a:r>
          </a:p>
          <a:p>
            <a:endParaRPr lang="en-US" sz="2600" dirty="0">
              <a:solidFill>
                <a:schemeClr val="tx1"/>
              </a:solidFill>
              <a:latin typeface="Gill Sans MT" panose="020B0502020104020203" pitchFamily="34" charset="77"/>
            </a:endParaRPr>
          </a:p>
          <a:p>
            <a:r>
              <a:rPr lang="en-US" sz="2600" dirty="0">
                <a:solidFill>
                  <a:schemeClr val="tx1"/>
                </a:solidFill>
                <a:latin typeface="Gill Sans MT" panose="020B0502020104020203" pitchFamily="34" charset="77"/>
              </a:rPr>
              <a:t>Extended to </a:t>
            </a:r>
            <a:r>
              <a:rPr lang="en-US" sz="2600" dirty="0" err="1">
                <a:solidFill>
                  <a:schemeClr val="tx1"/>
                </a:solidFill>
                <a:latin typeface="Gill Sans MT" panose="020B0502020104020203" pitchFamily="34" charset="77"/>
              </a:rPr>
              <a:t>ReLU</a:t>
            </a:r>
            <a:r>
              <a:rPr lang="en-US" sz="2600" dirty="0">
                <a:solidFill>
                  <a:schemeClr val="tx1"/>
                </a:solidFill>
                <a:latin typeface="Gill Sans MT" panose="020B0502020104020203" pitchFamily="34" charset="77"/>
              </a:rPr>
              <a:t> by </a:t>
            </a:r>
            <a:r>
              <a:rPr lang="en-US" sz="2600" dirty="0">
                <a:solidFill>
                  <a:srgbClr val="FF0000"/>
                </a:solidFill>
                <a:latin typeface="Gill Sans MT" panose="020B0502020104020203" pitchFamily="34" charset="77"/>
              </a:rPr>
              <a:t>He et al </a:t>
            </a:r>
            <a:r>
              <a:rPr lang="en-US" sz="2600" dirty="0">
                <a:solidFill>
                  <a:schemeClr val="tx1"/>
                </a:solidFill>
                <a:latin typeface="Gill Sans MT" panose="020B0502020104020203" pitchFamily="34" charset="77"/>
              </a:rPr>
              <a:t>(2015).</a:t>
            </a:r>
          </a:p>
        </p:txBody>
      </p:sp>
      <p:pic>
        <p:nvPicPr>
          <p:cNvPr id="3" name="Picture 2"/>
          <p:cNvPicPr>
            <a:picLocks noChangeAspect="1"/>
          </p:cNvPicPr>
          <p:nvPr/>
        </p:nvPicPr>
        <p:blipFill>
          <a:blip r:embed="rId2"/>
          <a:stretch>
            <a:fillRect/>
          </a:stretch>
        </p:blipFill>
        <p:spPr>
          <a:xfrm>
            <a:off x="6887865" y="4724400"/>
            <a:ext cx="5975902" cy="2064844"/>
          </a:xfrm>
          <a:prstGeom prst="rect">
            <a:avLst/>
          </a:prstGeom>
        </p:spPr>
      </p:pic>
      <p:cxnSp>
        <p:nvCxnSpPr>
          <p:cNvPr id="5" name="Straight Connector 4">
            <a:extLst>
              <a:ext uri="{FF2B5EF4-FFF2-40B4-BE49-F238E27FC236}">
                <a16:creationId xmlns:a16="http://schemas.microsoft.com/office/drawing/2014/main" id="{49283A48-6EAF-3643-A6CF-50862FE31F7E}"/>
              </a:ext>
            </a:extLst>
          </p:cNvPr>
          <p:cNvCxnSpPr/>
          <p:nvPr/>
        </p:nvCxnSpPr>
        <p:spPr>
          <a:xfrm flipV="1">
            <a:off x="5619428" y="6629400"/>
            <a:ext cx="1066800" cy="914400"/>
          </a:xfrm>
          <a:prstGeom prst="line">
            <a:avLst/>
          </a:prstGeom>
          <a:ln w="28575">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288FF338-EF51-0A47-A86D-85715D21C2B8}"/>
              </a:ext>
            </a:extLst>
          </p:cNvPr>
          <p:cNvCxnSpPr>
            <a:cxnSpLocks/>
          </p:cNvCxnSpPr>
          <p:nvPr/>
        </p:nvCxnSpPr>
        <p:spPr>
          <a:xfrm flipV="1">
            <a:off x="7569200" y="7086600"/>
            <a:ext cx="2743200" cy="2001677"/>
          </a:xfrm>
          <a:prstGeom prst="line">
            <a:avLst/>
          </a:prstGeom>
          <a:ln w="28575">
            <a:headEnd type="none" w="med" len="med"/>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4021326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79996" y="609713"/>
            <a:ext cx="8444807" cy="1690624"/>
          </a:xfrm>
        </p:spPr>
        <p:txBody>
          <a:bodyPr anchor="ctr"/>
          <a:lstStyle/>
          <a:p>
            <a:pPr algn="ctr"/>
            <a:r>
              <a:rPr lang="en-US" dirty="0"/>
              <a:t>Optimizers</a:t>
            </a:r>
          </a:p>
        </p:txBody>
      </p:sp>
      <p:sp>
        <p:nvSpPr>
          <p:cNvPr id="3" name="Content Placeholder 2"/>
          <p:cNvSpPr>
            <a:spLocks noGrp="1"/>
          </p:cNvSpPr>
          <p:nvPr>
            <p:ph idx="1"/>
          </p:nvPr>
        </p:nvSpPr>
        <p:spPr>
          <a:xfrm>
            <a:off x="1137918" y="2886799"/>
            <a:ext cx="10728960" cy="891877"/>
          </a:xfrm>
        </p:spPr>
        <p:txBody>
          <a:bodyPr>
            <a:noAutofit/>
          </a:bodyPr>
          <a:lstStyle/>
          <a:p>
            <a:pPr marL="0" indent="0">
              <a:buNone/>
            </a:pPr>
            <a:r>
              <a:rPr lang="en-US" sz="2800" dirty="0">
                <a:solidFill>
                  <a:srgbClr val="FF0000"/>
                </a:solidFill>
              </a:rPr>
              <a:t>Gradient Descent: </a:t>
            </a:r>
            <a:r>
              <a:rPr lang="en-US" sz="2800" dirty="0"/>
              <a:t>reliable but not optimal</a:t>
            </a:r>
          </a:p>
          <a:p>
            <a:pPr marL="0" indent="0">
              <a:buNone/>
            </a:pPr>
            <a:r>
              <a:rPr lang="en-US" sz="2800" dirty="0"/>
              <a:t> Steps become small when gradient is small</a:t>
            </a:r>
          </a:p>
          <a:p>
            <a:endParaRPr lang="en-US" sz="2800" dirty="0"/>
          </a:p>
        </p:txBody>
      </p:sp>
      <p:sp>
        <p:nvSpPr>
          <p:cNvPr id="4" name="Arc 3"/>
          <p:cNvSpPr/>
          <p:nvPr/>
        </p:nvSpPr>
        <p:spPr>
          <a:xfrm flipH="1" flipV="1">
            <a:off x="9308436" y="1800657"/>
            <a:ext cx="4890164" cy="3286830"/>
          </a:xfrm>
          <a:prstGeom prst="arc">
            <a:avLst>
              <a:gd name="adj1" fmla="val 16200000"/>
              <a:gd name="adj2" fmla="val 217983"/>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3413"/>
          </a:p>
        </p:txBody>
      </p:sp>
      <p:sp>
        <p:nvSpPr>
          <p:cNvPr id="5" name="Oval 4"/>
          <p:cNvSpPr/>
          <p:nvPr/>
        </p:nvSpPr>
        <p:spPr>
          <a:xfrm>
            <a:off x="9354765" y="3438499"/>
            <a:ext cx="253860" cy="28058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13"/>
          </a:p>
        </p:txBody>
      </p:sp>
      <p:sp>
        <p:nvSpPr>
          <p:cNvPr id="6" name="Oval 5"/>
          <p:cNvSpPr/>
          <p:nvPr/>
        </p:nvSpPr>
        <p:spPr>
          <a:xfrm>
            <a:off x="9508417" y="3859053"/>
            <a:ext cx="253860" cy="28058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13"/>
          </a:p>
        </p:txBody>
      </p:sp>
      <p:sp>
        <p:nvSpPr>
          <p:cNvPr id="7" name="Oval 6"/>
          <p:cNvSpPr/>
          <p:nvPr/>
        </p:nvSpPr>
        <p:spPr>
          <a:xfrm>
            <a:off x="9762277" y="4164295"/>
            <a:ext cx="244953" cy="25799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13"/>
          </a:p>
        </p:txBody>
      </p:sp>
      <p:sp>
        <p:nvSpPr>
          <p:cNvPr id="8" name="Oval 7"/>
          <p:cNvSpPr/>
          <p:nvPr/>
        </p:nvSpPr>
        <p:spPr>
          <a:xfrm>
            <a:off x="11102835" y="4780928"/>
            <a:ext cx="244953" cy="25799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13"/>
          </a:p>
        </p:txBody>
      </p:sp>
      <p:sp>
        <p:nvSpPr>
          <p:cNvPr id="9" name="Oval 8"/>
          <p:cNvSpPr/>
          <p:nvPr/>
        </p:nvSpPr>
        <p:spPr>
          <a:xfrm>
            <a:off x="11265395" y="4796517"/>
            <a:ext cx="244953" cy="25799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13"/>
          </a:p>
        </p:txBody>
      </p:sp>
      <p:sp>
        <p:nvSpPr>
          <p:cNvPr id="10" name="Oval 9"/>
          <p:cNvSpPr/>
          <p:nvPr/>
        </p:nvSpPr>
        <p:spPr>
          <a:xfrm>
            <a:off x="11406132" y="4812782"/>
            <a:ext cx="244953" cy="25799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13"/>
          </a:p>
        </p:txBody>
      </p:sp>
      <p:sp>
        <p:nvSpPr>
          <p:cNvPr id="11" name="Oval 10"/>
          <p:cNvSpPr/>
          <p:nvPr/>
        </p:nvSpPr>
        <p:spPr>
          <a:xfrm>
            <a:off x="11515247" y="4823239"/>
            <a:ext cx="244953" cy="25799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13"/>
          </a:p>
        </p:txBody>
      </p:sp>
      <mc:AlternateContent xmlns:mc="http://schemas.openxmlformats.org/markup-compatibility/2006" xmlns:a14="http://schemas.microsoft.com/office/drawing/2010/main">
        <mc:Choice Requires="a14">
          <p:sp>
            <p:nvSpPr>
              <p:cNvPr id="13" name="TextBox 12"/>
              <p:cNvSpPr txBox="1"/>
              <p:nvPr/>
            </p:nvSpPr>
            <p:spPr>
              <a:xfrm>
                <a:off x="8523685" y="2645698"/>
                <a:ext cx="4086054" cy="617541"/>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sz="3413" i="1" smtClean="0">
                          <a:solidFill>
                            <a:schemeClr val="tx1"/>
                          </a:solidFill>
                          <a:latin typeface="Cambria Math" charset="0"/>
                          <a:ea typeface="Cambria Math" charset="0"/>
                          <a:cs typeface="Cambria Math" charset="0"/>
                        </a:rPr>
                        <m:t>𝑤</m:t>
                      </m:r>
                      <m:r>
                        <a:rPr lang="en-US" sz="3413" i="1" smtClean="0">
                          <a:solidFill>
                            <a:schemeClr val="tx1"/>
                          </a:solidFill>
                          <a:latin typeface="Cambria Math" charset="0"/>
                          <a:ea typeface="Cambria Math" charset="0"/>
                          <a:cs typeface="Cambria Math" charset="0"/>
                        </a:rPr>
                        <m:t>= </m:t>
                      </m:r>
                      <m:r>
                        <a:rPr lang="en-US" sz="3413" i="1" smtClean="0">
                          <a:solidFill>
                            <a:schemeClr val="tx1"/>
                          </a:solidFill>
                          <a:latin typeface="Cambria Math" charset="0"/>
                          <a:ea typeface="Cambria Math" charset="0"/>
                          <a:cs typeface="Cambria Math" charset="0"/>
                        </a:rPr>
                        <m:t>𝑤</m:t>
                      </m:r>
                      <m:r>
                        <a:rPr lang="en-US" sz="3413" i="1" smtClean="0">
                          <a:solidFill>
                            <a:schemeClr val="tx1"/>
                          </a:solidFill>
                          <a:latin typeface="Cambria Math" charset="0"/>
                          <a:ea typeface="Cambria Math" charset="0"/>
                          <a:cs typeface="Cambria Math" charset="0"/>
                        </a:rPr>
                        <m:t>− </m:t>
                      </m:r>
                      <m:r>
                        <a:rPr lang="en-US" sz="3413" i="1" smtClean="0">
                          <a:solidFill>
                            <a:schemeClr val="tx1"/>
                          </a:solidFill>
                          <a:latin typeface="Cambria Math" charset="0"/>
                          <a:ea typeface="Cambria Math" charset="0"/>
                          <a:cs typeface="Cambria Math" charset="0"/>
                        </a:rPr>
                        <m:t>𝜂</m:t>
                      </m:r>
                      <m:r>
                        <a:rPr lang="en-US" sz="3413" i="1" smtClean="0">
                          <a:solidFill>
                            <a:schemeClr val="tx1"/>
                          </a:solidFill>
                          <a:latin typeface="Cambria Math" charset="0"/>
                          <a:ea typeface="Cambria Math" charset="0"/>
                          <a:cs typeface="Cambria Math" charset="0"/>
                        </a:rPr>
                        <m:t> </m:t>
                      </m:r>
                      <m:r>
                        <a:rPr lang="en-US" sz="3413" i="1" smtClean="0">
                          <a:solidFill>
                            <a:schemeClr val="tx1"/>
                          </a:solidFill>
                          <a:latin typeface="Cambria Math" charset="0"/>
                          <a:ea typeface="Cambria Math" charset="0"/>
                          <a:cs typeface="Cambria Math" charset="0"/>
                        </a:rPr>
                        <m:t>𝛻</m:t>
                      </m:r>
                      <m:r>
                        <a:rPr lang="en-US" sz="3413" i="1" baseline="-25000">
                          <a:solidFill>
                            <a:schemeClr val="tx1"/>
                          </a:solidFill>
                          <a:latin typeface="Cambria Math" charset="0"/>
                          <a:ea typeface="Cambria Math" charset="0"/>
                          <a:cs typeface="Cambria Math" charset="0"/>
                        </a:rPr>
                        <m:t>𝑤</m:t>
                      </m:r>
                      <m:r>
                        <a:rPr lang="en-US" sz="3413" i="1" baseline="-25000">
                          <a:solidFill>
                            <a:schemeClr val="tx1"/>
                          </a:solidFill>
                          <a:latin typeface="Cambria Math" charset="0"/>
                          <a:ea typeface="Cambria Math" charset="0"/>
                          <a:cs typeface="Cambria Math" charset="0"/>
                        </a:rPr>
                        <m:t> </m:t>
                      </m:r>
                      <m:r>
                        <a:rPr lang="en-US" sz="3413" i="1">
                          <a:solidFill>
                            <a:schemeClr val="tx1"/>
                          </a:solidFill>
                          <a:latin typeface="Cambria Math" charset="0"/>
                          <a:ea typeface="Cambria Math" charset="0"/>
                          <a:cs typeface="Cambria Math" charset="0"/>
                        </a:rPr>
                        <m:t>𝐿</m:t>
                      </m:r>
                      <m:r>
                        <a:rPr lang="en-US" sz="3413" i="1">
                          <a:solidFill>
                            <a:schemeClr val="tx1"/>
                          </a:solidFill>
                          <a:latin typeface="Cambria Math" charset="0"/>
                          <a:ea typeface="Cambria Math" charset="0"/>
                          <a:cs typeface="Cambria Math" charset="0"/>
                        </a:rPr>
                        <m:t>(</m:t>
                      </m:r>
                      <m:r>
                        <a:rPr lang="en-US" sz="3413" i="1">
                          <a:solidFill>
                            <a:schemeClr val="tx1"/>
                          </a:solidFill>
                          <a:latin typeface="Cambria Math" charset="0"/>
                          <a:ea typeface="Cambria Math" charset="0"/>
                          <a:cs typeface="Cambria Math" charset="0"/>
                        </a:rPr>
                        <m:t>𝑤</m:t>
                      </m:r>
                      <m:r>
                        <a:rPr lang="en-US" sz="3413" i="1">
                          <a:solidFill>
                            <a:schemeClr val="tx1"/>
                          </a:solidFill>
                          <a:latin typeface="Cambria Math" charset="0"/>
                          <a:ea typeface="Cambria Math" charset="0"/>
                          <a:cs typeface="Cambria Math" charset="0"/>
                        </a:rPr>
                        <m:t>)</m:t>
                      </m:r>
                    </m:oMath>
                  </m:oMathPara>
                </a14:m>
                <a:endParaRPr lang="en-US" sz="3413" dirty="0">
                  <a:solidFill>
                    <a:schemeClr val="tx1"/>
                  </a:solidFill>
                  <a:latin typeface="Gill Sans MT" panose="020B0502020104020203" pitchFamily="34" charset="77"/>
                </a:endParaRPr>
              </a:p>
            </p:txBody>
          </p:sp>
        </mc:Choice>
        <mc:Fallback xmlns="">
          <p:sp>
            <p:nvSpPr>
              <p:cNvPr id="13" name="TextBox 12"/>
              <p:cNvSpPr txBox="1">
                <a:spLocks noRot="1" noChangeAspect="1" noMove="1" noResize="1" noEditPoints="1" noAdjustHandles="1" noChangeArrowheads="1" noChangeShapeType="1" noTextEdit="1"/>
              </p:cNvSpPr>
              <p:nvPr/>
            </p:nvSpPr>
            <p:spPr>
              <a:xfrm>
                <a:off x="8523685" y="2645698"/>
                <a:ext cx="4086054" cy="617541"/>
              </a:xfrm>
              <a:prstGeom prst="rect">
                <a:avLst/>
              </a:prstGeom>
              <a:blipFill>
                <a:blip r:embed="rId2"/>
                <a:stretch>
                  <a:fillRect b="-42857"/>
                </a:stretch>
              </a:blipFill>
            </p:spPr>
            <p:txBody>
              <a:bodyPr/>
              <a:lstStyle/>
              <a:p>
                <a:r>
                  <a:rPr lang="en-US">
                    <a:noFill/>
                  </a:rPr>
                  <a:t> </a:t>
                </a:r>
              </a:p>
            </p:txBody>
          </p:sp>
        </mc:Fallback>
      </mc:AlternateContent>
      <p:sp>
        <p:nvSpPr>
          <p:cNvPr id="14" name="Content Placeholder 2"/>
          <p:cNvSpPr txBox="1">
            <a:spLocks/>
          </p:cNvSpPr>
          <p:nvPr/>
        </p:nvSpPr>
        <p:spPr>
          <a:xfrm>
            <a:off x="1137918" y="4147585"/>
            <a:ext cx="10728960" cy="891877"/>
          </a:xfrm>
          <a:prstGeom prst="rect">
            <a:avLst/>
          </a:prstGeom>
        </p:spPr>
        <p:txBody>
          <a:bodyPr vert="horz" lIns="0" tIns="48768" rIns="0" bIns="48768" rtlCol="0">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2800" dirty="0">
                <a:solidFill>
                  <a:srgbClr val="FF0000"/>
                </a:solidFill>
              </a:rPr>
              <a:t>Momentum trick: </a:t>
            </a:r>
            <a:r>
              <a:rPr lang="en-US" sz="2800" dirty="0"/>
              <a:t>Gradient is used like a second-order </a:t>
            </a:r>
          </a:p>
          <a:p>
            <a:r>
              <a:rPr lang="en-US" sz="2800" dirty="0"/>
              <a:t>correction to current momentum (has </a:t>
            </a:r>
            <a:r>
              <a:rPr lang="en-US" sz="2800" dirty="0" err="1"/>
              <a:t>hyperparam</a:t>
            </a:r>
            <a:r>
              <a:rPr lang="en-US" sz="2800" dirty="0"/>
              <a:t>, β)</a:t>
            </a:r>
          </a:p>
          <a:p>
            <a:endParaRPr lang="en-US" sz="2800" dirty="0"/>
          </a:p>
        </p:txBody>
      </p:sp>
      <mc:AlternateContent xmlns:mc="http://schemas.openxmlformats.org/markup-compatibility/2006" xmlns:a14="http://schemas.microsoft.com/office/drawing/2010/main">
        <mc:Choice Requires="a14">
          <p:sp>
            <p:nvSpPr>
              <p:cNvPr id="16" name="TextBox 15"/>
              <p:cNvSpPr txBox="1"/>
              <p:nvPr/>
            </p:nvSpPr>
            <p:spPr>
              <a:xfrm>
                <a:off x="1591541" y="5300191"/>
                <a:ext cx="4016932" cy="1384995"/>
              </a:xfrm>
              <a:prstGeom prst="rect">
                <a:avLst/>
              </a:prstGeom>
              <a:noFill/>
            </p:spPr>
            <p:txBody>
              <a:bodyPr wrap="none" rtlCol="0">
                <a:spAutoFit/>
              </a:bodyPr>
              <a:lstStyle/>
              <a:p>
                <a:pPr algn="l"/>
                <a:r>
                  <a:rPr lang="en-US" sz="2800" dirty="0">
                    <a:solidFill>
                      <a:schemeClr val="tx1"/>
                    </a:solidFill>
                    <a:latin typeface="Cambria Math" charset="0"/>
                    <a:ea typeface="Cambria Math" charset="0"/>
                    <a:cs typeface="Cambria Math" charset="0"/>
                  </a:rPr>
                  <a:t>1. </a:t>
                </a:r>
                <a14:m>
                  <m:oMath xmlns:m="http://schemas.openxmlformats.org/officeDocument/2006/math">
                    <m:r>
                      <a:rPr lang="en-US" sz="2800" i="1">
                        <a:solidFill>
                          <a:schemeClr val="tx1"/>
                        </a:solidFill>
                        <a:latin typeface="Cambria Math" charset="0"/>
                        <a:ea typeface="Cambria Math" charset="0"/>
                        <a:cs typeface="Cambria Math" charset="0"/>
                      </a:rPr>
                      <m:t>𝑚</m:t>
                    </m:r>
                    <m:r>
                      <a:rPr lang="en-US" sz="2800" i="1">
                        <a:solidFill>
                          <a:schemeClr val="tx1"/>
                        </a:solidFill>
                        <a:latin typeface="Cambria Math" charset="0"/>
                        <a:ea typeface="Cambria Math" charset="0"/>
                        <a:cs typeface="Cambria Math" charset="0"/>
                      </a:rPr>
                      <m:t>= </m:t>
                    </m:r>
                    <m:r>
                      <a:rPr lang="en-US" sz="2800" i="1">
                        <a:solidFill>
                          <a:schemeClr val="tx1"/>
                        </a:solidFill>
                        <a:latin typeface="Cambria Math" charset="0"/>
                        <a:ea typeface="Cambria Math" charset="0"/>
                        <a:cs typeface="Cambria Math" charset="0"/>
                      </a:rPr>
                      <m:t>𝛽</m:t>
                    </m:r>
                    <m:r>
                      <a:rPr lang="en-US" sz="2800" i="1">
                        <a:solidFill>
                          <a:schemeClr val="tx1"/>
                        </a:solidFill>
                        <a:latin typeface="Cambria Math" charset="0"/>
                        <a:ea typeface="Cambria Math" charset="0"/>
                        <a:cs typeface="Cambria Math" charset="0"/>
                      </a:rPr>
                      <m:t> </m:t>
                    </m:r>
                    <m:r>
                      <a:rPr lang="en-US" sz="2800" i="1">
                        <a:solidFill>
                          <a:schemeClr val="tx1"/>
                        </a:solidFill>
                        <a:latin typeface="Cambria Math" charset="0"/>
                        <a:ea typeface="Cambria Math" charset="0"/>
                        <a:cs typeface="Cambria Math" charset="0"/>
                      </a:rPr>
                      <m:t>𝑚</m:t>
                    </m:r>
                    <m:r>
                      <a:rPr lang="en-US" sz="2800" i="1">
                        <a:solidFill>
                          <a:schemeClr val="tx1"/>
                        </a:solidFill>
                        <a:latin typeface="Cambria Math" charset="0"/>
                        <a:ea typeface="Cambria Math" charset="0"/>
                        <a:cs typeface="Cambria Math" charset="0"/>
                      </a:rPr>
                      <m:t>+ </m:t>
                    </m:r>
                    <m:r>
                      <a:rPr lang="en-US" sz="2800" i="1">
                        <a:solidFill>
                          <a:schemeClr val="tx1"/>
                        </a:solidFill>
                        <a:latin typeface="Cambria Math" charset="0"/>
                        <a:ea typeface="Cambria Math" charset="0"/>
                        <a:cs typeface="Cambria Math" charset="0"/>
                      </a:rPr>
                      <m:t>𝜂</m:t>
                    </m:r>
                    <m:r>
                      <a:rPr lang="en-US" sz="2800" i="1">
                        <a:solidFill>
                          <a:schemeClr val="tx1"/>
                        </a:solidFill>
                        <a:latin typeface="Cambria Math" charset="0"/>
                        <a:ea typeface="Cambria Math" charset="0"/>
                        <a:cs typeface="Cambria Math" charset="0"/>
                      </a:rPr>
                      <m:t> </m:t>
                    </m:r>
                    <m:r>
                      <a:rPr lang="en-US" sz="2800" i="1">
                        <a:solidFill>
                          <a:schemeClr val="tx1"/>
                        </a:solidFill>
                        <a:latin typeface="Cambria Math" charset="0"/>
                        <a:ea typeface="Cambria Math" charset="0"/>
                        <a:cs typeface="Cambria Math" charset="0"/>
                      </a:rPr>
                      <m:t>𝛻</m:t>
                    </m:r>
                    <m:r>
                      <a:rPr lang="en-US" sz="2800" i="1" baseline="-25000">
                        <a:solidFill>
                          <a:schemeClr val="tx1"/>
                        </a:solidFill>
                        <a:latin typeface="Cambria Math" charset="0"/>
                        <a:ea typeface="Cambria Math" charset="0"/>
                        <a:cs typeface="Cambria Math" charset="0"/>
                      </a:rPr>
                      <m:t>𝑤</m:t>
                    </m:r>
                    <m:r>
                      <a:rPr lang="en-US" sz="2800" i="1" baseline="-25000">
                        <a:solidFill>
                          <a:schemeClr val="tx1"/>
                        </a:solidFill>
                        <a:latin typeface="Cambria Math" charset="0"/>
                        <a:ea typeface="Cambria Math" charset="0"/>
                        <a:cs typeface="Cambria Math" charset="0"/>
                      </a:rPr>
                      <m:t> </m:t>
                    </m:r>
                    <m:r>
                      <a:rPr lang="en-US" sz="2800" i="1">
                        <a:solidFill>
                          <a:schemeClr val="tx1"/>
                        </a:solidFill>
                        <a:latin typeface="Cambria Math" charset="0"/>
                        <a:ea typeface="Cambria Math" charset="0"/>
                        <a:cs typeface="Cambria Math" charset="0"/>
                      </a:rPr>
                      <m:t>𝐿</m:t>
                    </m:r>
                    <m:d>
                      <m:dPr>
                        <m:ctrlPr>
                          <a:rPr lang="en-US" sz="2800" i="1">
                            <a:solidFill>
                              <a:schemeClr val="tx1"/>
                            </a:solidFill>
                            <a:latin typeface="Cambria Math" panose="02040503050406030204" pitchFamily="18" charset="0"/>
                            <a:ea typeface="Cambria Math" charset="0"/>
                            <a:cs typeface="Cambria Math" charset="0"/>
                          </a:rPr>
                        </m:ctrlPr>
                      </m:dPr>
                      <m:e>
                        <m:r>
                          <a:rPr lang="en-US" sz="2800" i="1">
                            <a:solidFill>
                              <a:schemeClr val="tx1"/>
                            </a:solidFill>
                            <a:latin typeface="Cambria Math" charset="0"/>
                            <a:ea typeface="Cambria Math" charset="0"/>
                            <a:cs typeface="Cambria Math" charset="0"/>
                          </a:rPr>
                          <m:t>𝑤</m:t>
                        </m:r>
                      </m:e>
                    </m:d>
                  </m:oMath>
                </a14:m>
                <a:endParaRPr lang="en-US" sz="2800" dirty="0">
                  <a:solidFill>
                    <a:schemeClr val="tx1"/>
                  </a:solidFill>
                  <a:latin typeface="Gill Sans MT" panose="020B0502020104020203" pitchFamily="34" charset="77"/>
                  <a:ea typeface="Cambria Math" charset="0"/>
                  <a:cs typeface="Cambria Math" charset="0"/>
                </a:endParaRPr>
              </a:p>
              <a:p>
                <a:pPr algn="l"/>
                <a:endParaRPr lang="en-US" sz="2800" dirty="0">
                  <a:solidFill>
                    <a:schemeClr val="tx1"/>
                  </a:solidFill>
                  <a:latin typeface="Gill Sans MT" panose="020B0502020104020203" pitchFamily="34" charset="77"/>
                </a:endParaRPr>
              </a:p>
              <a:p>
                <a:pPr algn="l"/>
                <a14:m>
                  <m:oMath xmlns:m="http://schemas.openxmlformats.org/officeDocument/2006/math">
                    <m:r>
                      <a:rPr lang="en-US" sz="2800" i="1">
                        <a:solidFill>
                          <a:schemeClr val="tx1"/>
                        </a:solidFill>
                        <a:latin typeface="Cambria Math" charset="0"/>
                        <a:ea typeface="Cambria Math" charset="0"/>
                        <a:cs typeface="Cambria Math" charset="0"/>
                      </a:rPr>
                      <m:t>2. </m:t>
                    </m:r>
                    <m:r>
                      <a:rPr lang="en-US" sz="2800" i="1">
                        <a:solidFill>
                          <a:schemeClr val="tx1"/>
                        </a:solidFill>
                        <a:latin typeface="Cambria Math" charset="0"/>
                        <a:ea typeface="Cambria Math" charset="0"/>
                        <a:cs typeface="Cambria Math" charset="0"/>
                      </a:rPr>
                      <m:t>𝑤</m:t>
                    </m:r>
                    <m:r>
                      <a:rPr lang="en-US" sz="2800" i="1">
                        <a:solidFill>
                          <a:schemeClr val="tx1"/>
                        </a:solidFill>
                        <a:latin typeface="Cambria Math" charset="0"/>
                        <a:ea typeface="Cambria Math" charset="0"/>
                        <a:cs typeface="Cambria Math" charset="0"/>
                      </a:rPr>
                      <m:t>= </m:t>
                    </m:r>
                    <m:r>
                      <a:rPr lang="en-US" sz="2800" i="1">
                        <a:solidFill>
                          <a:schemeClr val="tx1"/>
                        </a:solidFill>
                        <a:latin typeface="Cambria Math" charset="0"/>
                        <a:ea typeface="Cambria Math" charset="0"/>
                        <a:cs typeface="Cambria Math" charset="0"/>
                      </a:rPr>
                      <m:t>𝑤</m:t>
                    </m:r>
                  </m:oMath>
                </a14:m>
                <a:r>
                  <a:rPr lang="en-US" sz="2800" dirty="0">
                    <a:solidFill>
                      <a:schemeClr val="tx1"/>
                    </a:solidFill>
                    <a:latin typeface="Cambria Math" charset="0"/>
                    <a:ea typeface="Cambria Math" charset="0"/>
                    <a:cs typeface="Cambria Math" charset="0"/>
                  </a:rPr>
                  <a:t> </a:t>
                </a:r>
                <a:r>
                  <a:rPr lang="en-US" sz="2800" i="1" dirty="0">
                    <a:solidFill>
                      <a:schemeClr val="tx1"/>
                    </a:solidFill>
                    <a:latin typeface="Cambria Math" charset="0"/>
                    <a:ea typeface="Cambria Math" charset="0"/>
                    <a:cs typeface="Cambria Math" charset="0"/>
                  </a:rPr>
                  <a:t>- m</a:t>
                </a:r>
              </a:p>
            </p:txBody>
          </p:sp>
        </mc:Choice>
        <mc:Fallback xmlns="">
          <p:sp>
            <p:nvSpPr>
              <p:cNvPr id="16" name="TextBox 15"/>
              <p:cNvSpPr txBox="1">
                <a:spLocks noRot="1" noChangeAspect="1" noMove="1" noResize="1" noEditPoints="1" noAdjustHandles="1" noChangeArrowheads="1" noChangeShapeType="1" noTextEdit="1"/>
              </p:cNvSpPr>
              <p:nvPr/>
            </p:nvSpPr>
            <p:spPr>
              <a:xfrm>
                <a:off x="1591541" y="5300191"/>
                <a:ext cx="4016932" cy="1384995"/>
              </a:xfrm>
              <a:prstGeom prst="rect">
                <a:avLst/>
              </a:prstGeom>
              <a:blipFill>
                <a:blip r:embed="rId3"/>
                <a:stretch>
                  <a:fillRect l="-3155" t="-4545" b="-10909"/>
                </a:stretch>
              </a:blipFill>
            </p:spPr>
            <p:txBody>
              <a:bodyPr/>
              <a:lstStyle/>
              <a:p>
                <a:r>
                  <a:rPr lang="en-US">
                    <a:noFill/>
                  </a:rPr>
                  <a:t> </a:t>
                </a:r>
              </a:p>
            </p:txBody>
          </p:sp>
        </mc:Fallback>
      </mc:AlternateContent>
      <p:sp>
        <p:nvSpPr>
          <p:cNvPr id="18" name="Content Placeholder 2"/>
          <p:cNvSpPr txBox="1">
            <a:spLocks/>
          </p:cNvSpPr>
          <p:nvPr/>
        </p:nvSpPr>
        <p:spPr>
          <a:xfrm>
            <a:off x="1137919" y="7217943"/>
            <a:ext cx="11468191" cy="937198"/>
          </a:xfrm>
          <a:prstGeom prst="rect">
            <a:avLst/>
          </a:prstGeom>
        </p:spPr>
        <p:txBody>
          <a:bodyPr vert="horz" lIns="0" tIns="48768" rIns="0" bIns="48768" rtlCol="0">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2800" dirty="0" err="1">
                <a:solidFill>
                  <a:srgbClr val="FF0000"/>
                </a:solidFill>
              </a:rPr>
              <a:t>AdaGrad</a:t>
            </a:r>
            <a:r>
              <a:rPr lang="en-US" sz="2800" dirty="0">
                <a:solidFill>
                  <a:srgbClr val="FF0000"/>
                </a:solidFill>
              </a:rPr>
              <a:t> / RMSprop:  </a:t>
            </a:r>
            <a:r>
              <a:rPr lang="en-US" sz="2800" dirty="0"/>
              <a:t>Adaptive learning rate + locally adjusted on last n iterations</a:t>
            </a:r>
          </a:p>
          <a:p>
            <a:endParaRPr lang="en-US" sz="2800" dirty="0"/>
          </a:p>
        </p:txBody>
      </p:sp>
      <p:sp>
        <p:nvSpPr>
          <p:cNvPr id="19" name="Content Placeholder 2"/>
          <p:cNvSpPr txBox="1">
            <a:spLocks/>
          </p:cNvSpPr>
          <p:nvPr/>
        </p:nvSpPr>
        <p:spPr>
          <a:xfrm>
            <a:off x="1137918" y="8305800"/>
            <a:ext cx="12146282" cy="1219200"/>
          </a:xfrm>
          <a:prstGeom prst="rect">
            <a:avLst/>
          </a:prstGeom>
        </p:spPr>
        <p:txBody>
          <a:bodyPr vert="horz" lIns="0" tIns="48768" rIns="0" bIns="48768"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3200" b="1" dirty="0">
                <a:solidFill>
                  <a:srgbClr val="FF0000"/>
                </a:solidFill>
                <a:latin typeface="+mj-lt"/>
              </a:rPr>
              <a:t>Adam (</a:t>
            </a:r>
            <a:r>
              <a:rPr lang="en-US" sz="3200" b="1" dirty="0" err="1">
                <a:solidFill>
                  <a:srgbClr val="FF0000"/>
                </a:solidFill>
                <a:latin typeface="+mj-lt"/>
              </a:rPr>
              <a:t>ADAptive</a:t>
            </a:r>
            <a:r>
              <a:rPr lang="en-US" sz="3200" b="1" dirty="0">
                <a:solidFill>
                  <a:srgbClr val="FF0000"/>
                </a:solidFill>
                <a:latin typeface="+mj-lt"/>
              </a:rPr>
              <a:t> Momentum): </a:t>
            </a:r>
          </a:p>
          <a:p>
            <a:r>
              <a:rPr lang="en-US" sz="3200" b="1" dirty="0">
                <a:solidFill>
                  <a:schemeClr val="tx1"/>
                </a:solidFill>
                <a:latin typeface="+mj-lt"/>
              </a:rPr>
              <a:t>Very popular Momentum/RMSprop combo</a:t>
            </a:r>
          </a:p>
          <a:p>
            <a:endParaRPr lang="en-US" sz="3200" dirty="0">
              <a:latin typeface="+mj-lt"/>
            </a:endParaRPr>
          </a:p>
        </p:txBody>
      </p:sp>
    </p:spTree>
    <p:extLst>
      <p:ext uri="{BB962C8B-B14F-4D97-AF65-F5344CB8AC3E}">
        <p14:creationId xmlns:p14="http://schemas.microsoft.com/office/powerpoint/2010/main" val="1557211688"/>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6" grpId="0"/>
      <p:bldP spid="18" grpId="0"/>
      <p:bldP spid="19"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63800" y="722817"/>
            <a:ext cx="8444807" cy="1690624"/>
          </a:xfrm>
        </p:spPr>
        <p:txBody>
          <a:bodyPr anchor="ctr"/>
          <a:lstStyle/>
          <a:p>
            <a:pPr algn="ctr"/>
            <a:r>
              <a:rPr lang="en-US" dirty="0"/>
              <a:t>Regularization</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513158" y="3454080"/>
            <a:ext cx="6713198" cy="3339025"/>
          </a:xfrm>
        </p:spPr>
      </p:pic>
      <p:sp>
        <p:nvSpPr>
          <p:cNvPr id="5" name="Rectangle 4"/>
          <p:cNvSpPr/>
          <p:nvPr/>
        </p:nvSpPr>
        <p:spPr>
          <a:xfrm>
            <a:off x="5664200" y="7010400"/>
            <a:ext cx="6492245" cy="1292662"/>
          </a:xfrm>
          <a:prstGeom prst="rect">
            <a:avLst/>
          </a:prstGeom>
        </p:spPr>
        <p:txBody>
          <a:bodyPr wrap="square">
            <a:spAutoFit/>
          </a:bodyPr>
          <a:lstStyle/>
          <a:p>
            <a:r>
              <a:rPr lang="en-US" sz="2600" dirty="0">
                <a:solidFill>
                  <a:schemeClr val="accent4">
                    <a:lumMod val="75000"/>
                  </a:schemeClr>
                </a:solidFill>
                <a:latin typeface="Gill Sans MT" panose="020B0502020104020203" pitchFamily="34" charset="77"/>
              </a:rPr>
              <a:t>Srivastava, </a:t>
            </a:r>
            <a:r>
              <a:rPr lang="en-US" sz="2600" dirty="0" err="1">
                <a:solidFill>
                  <a:schemeClr val="accent4">
                    <a:lumMod val="75000"/>
                  </a:schemeClr>
                </a:solidFill>
                <a:latin typeface="Gill Sans MT" panose="020B0502020104020203" pitchFamily="34" charset="77"/>
              </a:rPr>
              <a:t>Nitish</a:t>
            </a:r>
            <a:r>
              <a:rPr lang="en-US" sz="2600" dirty="0">
                <a:solidFill>
                  <a:schemeClr val="accent4">
                    <a:lumMod val="75000"/>
                  </a:schemeClr>
                </a:solidFill>
                <a:latin typeface="Gill Sans MT" panose="020B0502020104020203" pitchFamily="34" charset="77"/>
              </a:rPr>
              <a:t>, et al. ”Dropout: a simple way to prevent neural networks from overfitting”, JMLR 2014, reproduced with permission</a:t>
            </a:r>
          </a:p>
        </p:txBody>
      </p:sp>
      <p:sp>
        <p:nvSpPr>
          <p:cNvPr id="6" name="TextBox 5"/>
          <p:cNvSpPr txBox="1"/>
          <p:nvPr/>
        </p:nvSpPr>
        <p:spPr>
          <a:xfrm>
            <a:off x="182348" y="3733800"/>
            <a:ext cx="5301781" cy="5357300"/>
          </a:xfrm>
          <a:prstGeom prst="rect">
            <a:avLst/>
          </a:prstGeom>
          <a:noFill/>
        </p:spPr>
        <p:txBody>
          <a:bodyPr wrap="square" rtlCol="0">
            <a:spAutoFit/>
          </a:bodyPr>
          <a:lstStyle/>
          <a:p>
            <a:r>
              <a:rPr lang="en-US" sz="2800" dirty="0">
                <a:solidFill>
                  <a:srgbClr val="FF0000"/>
                </a:solidFill>
                <a:latin typeface="Gill Sans MT" panose="020B0502020104020203" pitchFamily="34" charset="77"/>
              </a:rPr>
              <a:t>Early stopping:</a:t>
            </a:r>
          </a:p>
          <a:p>
            <a:r>
              <a:rPr lang="en-US" sz="2800" dirty="0">
                <a:solidFill>
                  <a:schemeClr val="tx1"/>
                </a:solidFill>
                <a:latin typeface="Gill Sans MT" panose="020B0502020104020203" pitchFamily="34" charset="77"/>
              </a:rPr>
              <a:t>Stop when validation (test) error starts increasing</a:t>
            </a:r>
          </a:p>
          <a:p>
            <a:endParaRPr lang="en-US" sz="2800" dirty="0">
              <a:solidFill>
                <a:schemeClr val="tx1"/>
              </a:solidFill>
              <a:latin typeface="Gill Sans MT" panose="020B0502020104020203" pitchFamily="34" charset="77"/>
            </a:endParaRPr>
          </a:p>
          <a:p>
            <a:r>
              <a:rPr lang="en-US" sz="2800" dirty="0">
                <a:solidFill>
                  <a:srgbClr val="FF0000"/>
                </a:solidFill>
                <a:latin typeface="Gill Sans MT" panose="020B0502020104020203" pitchFamily="34" charset="77"/>
              </a:rPr>
              <a:t>L1, L2 regularization:</a:t>
            </a:r>
          </a:p>
          <a:p>
            <a:r>
              <a:rPr lang="en-US" sz="2800" dirty="0">
                <a:solidFill>
                  <a:schemeClr val="tx1"/>
                </a:solidFill>
                <a:latin typeface="Gill Sans MT" panose="020B0502020104020203" pitchFamily="34" charset="77"/>
              </a:rPr>
              <a:t>ok but add new weights/parameters</a:t>
            </a:r>
          </a:p>
          <a:p>
            <a:endParaRPr lang="en-US" sz="2800" dirty="0">
              <a:solidFill>
                <a:schemeClr val="tx1"/>
              </a:solidFill>
              <a:latin typeface="Gill Sans MT" panose="020B0502020104020203" pitchFamily="34" charset="77"/>
            </a:endParaRPr>
          </a:p>
          <a:p>
            <a:r>
              <a:rPr lang="en-US" sz="2800" dirty="0">
                <a:solidFill>
                  <a:schemeClr val="tx1"/>
                </a:solidFill>
                <a:latin typeface="Gill Sans MT" panose="020B0502020104020203" pitchFamily="34" charset="77"/>
              </a:rPr>
              <a:t>Popular: </a:t>
            </a:r>
            <a:r>
              <a:rPr lang="en-US" sz="2800" dirty="0">
                <a:solidFill>
                  <a:srgbClr val="FF0000"/>
                </a:solidFill>
                <a:latin typeface="Gill Sans MT" panose="020B0502020104020203" pitchFamily="34" charset="77"/>
              </a:rPr>
              <a:t>Dropout </a:t>
            </a:r>
          </a:p>
          <a:p>
            <a:r>
              <a:rPr lang="en-US" sz="2800" dirty="0">
                <a:solidFill>
                  <a:schemeClr val="tx1"/>
                </a:solidFill>
                <a:latin typeface="Gill Sans MT" panose="020B0502020104020203" pitchFamily="34" charset="77"/>
              </a:rPr>
              <a:t>(ignore a fixed fraction</a:t>
            </a:r>
          </a:p>
          <a:p>
            <a:r>
              <a:rPr lang="en-US" sz="2800" dirty="0">
                <a:solidFill>
                  <a:schemeClr val="tx1"/>
                </a:solidFill>
                <a:latin typeface="Gill Sans MT" panose="020B0502020104020203" pitchFamily="34" charset="77"/>
              </a:rPr>
              <a:t>of neurons in each training step)</a:t>
            </a:r>
          </a:p>
          <a:p>
            <a:endParaRPr lang="en-US" sz="3413" dirty="0">
              <a:latin typeface="Gill Sans MT" panose="020B0502020104020203" pitchFamily="34" charset="77"/>
            </a:endParaRPr>
          </a:p>
        </p:txBody>
      </p:sp>
    </p:spTree>
    <p:extLst>
      <p:ext uri="{BB962C8B-B14F-4D97-AF65-F5344CB8AC3E}">
        <p14:creationId xmlns:p14="http://schemas.microsoft.com/office/powerpoint/2010/main" val="43743276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5"/>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E79F05-E4D9-F14D-8488-ACF42164C68E}"/>
              </a:ext>
            </a:extLst>
          </p:cNvPr>
          <p:cNvSpPr>
            <a:spLocks noGrp="1"/>
          </p:cNvSpPr>
          <p:nvPr>
            <p:ph type="title"/>
          </p:nvPr>
        </p:nvSpPr>
        <p:spPr>
          <a:xfrm>
            <a:off x="2284154" y="744692"/>
            <a:ext cx="8444807" cy="1690624"/>
          </a:xfrm>
        </p:spPr>
        <p:txBody>
          <a:bodyPr/>
          <a:lstStyle/>
          <a:p>
            <a:r>
              <a:rPr lang="en-US" dirty="0"/>
              <a:t>Data Augmentation</a:t>
            </a:r>
          </a:p>
        </p:txBody>
      </p:sp>
      <p:sp>
        <p:nvSpPr>
          <p:cNvPr id="3" name="Content Placeholder 2">
            <a:extLst>
              <a:ext uri="{FF2B5EF4-FFF2-40B4-BE49-F238E27FC236}">
                <a16:creationId xmlns:a16="http://schemas.microsoft.com/office/drawing/2014/main" id="{2A5F6B8B-851E-F443-806F-B08D510CDB5C}"/>
              </a:ext>
            </a:extLst>
          </p:cNvPr>
          <p:cNvSpPr>
            <a:spLocks noGrp="1"/>
          </p:cNvSpPr>
          <p:nvPr>
            <p:ph idx="1"/>
          </p:nvPr>
        </p:nvSpPr>
        <p:spPr/>
        <p:txBody>
          <a:bodyPr/>
          <a:lstStyle/>
          <a:p>
            <a:endParaRPr lang="en-US" dirty="0"/>
          </a:p>
        </p:txBody>
      </p:sp>
      <p:pic>
        <p:nvPicPr>
          <p:cNvPr id="7" name="Picture 6" descr="Application&#10;&#10;Description automatically generated">
            <a:extLst>
              <a:ext uri="{FF2B5EF4-FFF2-40B4-BE49-F238E27FC236}">
                <a16:creationId xmlns:a16="http://schemas.microsoft.com/office/drawing/2014/main" id="{5BD4166C-356E-E14B-9803-6F1487B99361}"/>
              </a:ext>
            </a:extLst>
          </p:cNvPr>
          <p:cNvPicPr>
            <a:picLocks noChangeAspect="1"/>
          </p:cNvPicPr>
          <p:nvPr/>
        </p:nvPicPr>
        <p:blipFill>
          <a:blip r:embed="rId2"/>
          <a:stretch>
            <a:fillRect/>
          </a:stretch>
        </p:blipFill>
        <p:spPr>
          <a:xfrm>
            <a:off x="711200" y="3048000"/>
            <a:ext cx="11592398" cy="5960908"/>
          </a:xfrm>
          <a:prstGeom prst="rect">
            <a:avLst/>
          </a:prstGeom>
        </p:spPr>
      </p:pic>
      <p:sp>
        <p:nvSpPr>
          <p:cNvPr id="8" name="TextBox 7">
            <a:extLst>
              <a:ext uri="{FF2B5EF4-FFF2-40B4-BE49-F238E27FC236}">
                <a16:creationId xmlns:a16="http://schemas.microsoft.com/office/drawing/2014/main" id="{F512569A-5665-8146-9BB1-84F439A934BF}"/>
              </a:ext>
            </a:extLst>
          </p:cNvPr>
          <p:cNvSpPr txBox="1"/>
          <p:nvPr/>
        </p:nvSpPr>
        <p:spPr>
          <a:xfrm>
            <a:off x="881773" y="9221482"/>
            <a:ext cx="11241283" cy="400110"/>
          </a:xfrm>
          <a:prstGeom prst="rect">
            <a:avLst/>
          </a:prstGeom>
          <a:noFill/>
        </p:spPr>
        <p:txBody>
          <a:bodyPr wrap="none" rtlCol="0">
            <a:spAutoFit/>
          </a:bodyPr>
          <a:lstStyle/>
          <a:p>
            <a:r>
              <a:rPr lang="en-US" sz="2000" dirty="0">
                <a:latin typeface="+mj-lt"/>
              </a:rPr>
              <a:t>Image courtesy of </a:t>
            </a:r>
            <a:r>
              <a:rPr lang="en-US" sz="2000" dirty="0" err="1">
                <a:latin typeface="+mj-lt"/>
              </a:rPr>
              <a:t>Porrntiwa</a:t>
            </a:r>
            <a:r>
              <a:rPr lang="en-US" sz="2000" dirty="0">
                <a:latin typeface="+mj-lt"/>
              </a:rPr>
              <a:t> </a:t>
            </a:r>
            <a:r>
              <a:rPr lang="en-US" sz="2000" dirty="0" err="1">
                <a:latin typeface="+mj-lt"/>
              </a:rPr>
              <a:t>Pawara</a:t>
            </a:r>
            <a:r>
              <a:rPr lang="en-US" sz="2000" dirty="0">
                <a:latin typeface="+mj-lt"/>
              </a:rPr>
              <a:t>, from: https://</a:t>
            </a:r>
            <a:r>
              <a:rPr lang="en-US" sz="2000" dirty="0" err="1">
                <a:latin typeface="+mj-lt"/>
              </a:rPr>
              <a:t>link.springer.com</a:t>
            </a:r>
            <a:r>
              <a:rPr lang="en-US" sz="2000" dirty="0">
                <a:latin typeface="+mj-lt"/>
              </a:rPr>
              <a:t>/chapter/10.1007/978-3-319-70353-4_52</a:t>
            </a:r>
          </a:p>
        </p:txBody>
      </p:sp>
    </p:spTree>
    <p:extLst>
      <p:ext uri="{BB962C8B-B14F-4D97-AF65-F5344CB8AC3E}">
        <p14:creationId xmlns:p14="http://schemas.microsoft.com/office/powerpoint/2010/main" val="821710034"/>
      </p:ext>
    </p:extLst>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79996" y="762000"/>
            <a:ext cx="8444807" cy="1690624"/>
          </a:xfrm>
        </p:spPr>
        <p:txBody>
          <a:bodyPr anchor="ctr"/>
          <a:lstStyle/>
          <a:p>
            <a:pPr algn="ctr"/>
            <a:r>
              <a:rPr lang="en-US" dirty="0"/>
              <a:t>Beyond fully connected Neural Networks</a:t>
            </a:r>
          </a:p>
        </p:txBody>
      </p:sp>
      <p:sp>
        <p:nvSpPr>
          <p:cNvPr id="3" name="TextBox 2"/>
          <p:cNvSpPr txBox="1"/>
          <p:nvPr/>
        </p:nvSpPr>
        <p:spPr>
          <a:xfrm>
            <a:off x="3430358" y="3810000"/>
            <a:ext cx="6800772" cy="4770537"/>
          </a:xfrm>
          <a:prstGeom prst="rect">
            <a:avLst/>
          </a:prstGeom>
          <a:noFill/>
        </p:spPr>
        <p:txBody>
          <a:bodyPr wrap="none" rtlCol="0">
            <a:spAutoFit/>
          </a:bodyPr>
          <a:lstStyle/>
          <a:p>
            <a:r>
              <a:rPr lang="en-US" sz="3800" dirty="0">
                <a:solidFill>
                  <a:schemeClr val="tx1"/>
                </a:solidFill>
                <a:latin typeface="Gill Sans MT" panose="020B0502020104020203" pitchFamily="34" charset="77"/>
              </a:rPr>
              <a:t>Convolutional Neural Networks</a:t>
            </a:r>
          </a:p>
          <a:p>
            <a:endParaRPr lang="en-US" sz="3800" dirty="0">
              <a:solidFill>
                <a:schemeClr val="tx1"/>
              </a:solidFill>
              <a:latin typeface="Gill Sans MT" panose="020B0502020104020203" pitchFamily="34" charset="77"/>
            </a:endParaRPr>
          </a:p>
          <a:p>
            <a:r>
              <a:rPr lang="en-US" sz="3800" dirty="0">
                <a:solidFill>
                  <a:schemeClr val="tx1"/>
                </a:solidFill>
                <a:latin typeface="Gill Sans MT" panose="020B0502020104020203" pitchFamily="34" charset="77"/>
              </a:rPr>
              <a:t>Recurrent Neural Networks</a:t>
            </a:r>
          </a:p>
          <a:p>
            <a:endParaRPr lang="en-US" sz="3800" dirty="0">
              <a:solidFill>
                <a:schemeClr val="tx1"/>
              </a:solidFill>
              <a:latin typeface="Gill Sans MT" panose="020B0502020104020203" pitchFamily="34" charset="77"/>
            </a:endParaRPr>
          </a:p>
          <a:p>
            <a:r>
              <a:rPr lang="en-US" sz="3800" dirty="0" err="1">
                <a:solidFill>
                  <a:schemeClr val="tx1"/>
                </a:solidFill>
                <a:latin typeface="Gill Sans MT" panose="020B0502020104020203" pitchFamily="34" charset="77"/>
              </a:rPr>
              <a:t>Autoencoders</a:t>
            </a:r>
            <a:endParaRPr lang="en-US" sz="3800" dirty="0">
              <a:solidFill>
                <a:schemeClr val="tx1"/>
              </a:solidFill>
              <a:latin typeface="Gill Sans MT" panose="020B0502020104020203" pitchFamily="34" charset="77"/>
            </a:endParaRPr>
          </a:p>
          <a:p>
            <a:endParaRPr lang="en-US" sz="3800" dirty="0">
              <a:solidFill>
                <a:schemeClr val="tx1"/>
              </a:solidFill>
              <a:latin typeface="Gill Sans MT" panose="020B0502020104020203" pitchFamily="34" charset="77"/>
            </a:endParaRPr>
          </a:p>
          <a:p>
            <a:r>
              <a:rPr lang="en-US" sz="3800" dirty="0">
                <a:solidFill>
                  <a:schemeClr val="tx1"/>
                </a:solidFill>
                <a:latin typeface="Gill Sans MT" panose="020B0502020104020203" pitchFamily="34" charset="77"/>
              </a:rPr>
              <a:t>Generative Adversarial Networks</a:t>
            </a:r>
          </a:p>
          <a:p>
            <a:endParaRPr lang="en-US" sz="3800" dirty="0">
              <a:solidFill>
                <a:schemeClr val="tx1"/>
              </a:solidFill>
              <a:latin typeface="Gill Sans MT" panose="020B0502020104020203" pitchFamily="34" charset="77"/>
            </a:endParaRPr>
          </a:p>
        </p:txBody>
      </p:sp>
    </p:spTree>
    <p:extLst>
      <p:ext uri="{BB962C8B-B14F-4D97-AF65-F5344CB8AC3E}">
        <p14:creationId xmlns:p14="http://schemas.microsoft.com/office/powerpoint/2010/main" val="1589028436"/>
      </p:ext>
    </p:extLst>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30400" y="609600"/>
            <a:ext cx="9448800" cy="1428750"/>
          </a:xfrm>
        </p:spPr>
        <p:txBody>
          <a:bodyPr anchor="ctr"/>
          <a:lstStyle/>
          <a:p>
            <a:pPr algn="ctr"/>
            <a:r>
              <a:rPr lang="en-US" sz="3751" dirty="0">
                <a:solidFill>
                  <a:srgbClr val="FF0000"/>
                </a:solidFill>
              </a:rPr>
              <a:t>Convolutional</a:t>
            </a:r>
            <a:r>
              <a:rPr lang="en-US" sz="3751" dirty="0"/>
              <a:t> Neural Networks</a:t>
            </a:r>
          </a:p>
        </p:txBody>
      </p:sp>
      <p:sp>
        <p:nvSpPr>
          <p:cNvPr id="8" name="Rectangle 7"/>
          <p:cNvSpPr/>
          <p:nvPr/>
        </p:nvSpPr>
        <p:spPr>
          <a:xfrm>
            <a:off x="2202890" y="8229600"/>
            <a:ext cx="9251950" cy="1142749"/>
          </a:xfrm>
          <a:prstGeom prst="rect">
            <a:avLst/>
          </a:prstGeom>
        </p:spPr>
        <p:txBody>
          <a:bodyPr wrap="square">
            <a:spAutoFit/>
          </a:bodyPr>
          <a:lstStyle/>
          <a:p>
            <a:pPr algn="ctr"/>
            <a:r>
              <a:rPr lang="en-US" sz="3413" dirty="0">
                <a:solidFill>
                  <a:schemeClr val="tx1"/>
                </a:solidFill>
                <a:latin typeface="Gill Sans MT" panose="020B0502020104020203" pitchFamily="34" charset="77"/>
              </a:rPr>
              <a:t>Built-in feature extraction mechanism </a:t>
            </a:r>
          </a:p>
          <a:p>
            <a:pPr algn="ctr"/>
            <a:r>
              <a:rPr lang="en-US" sz="3413" dirty="0">
                <a:solidFill>
                  <a:schemeClr val="tx1"/>
                </a:solidFill>
                <a:latin typeface="Gill Sans MT" panose="020B0502020104020203" pitchFamily="34" charset="77"/>
              </a:rPr>
              <a:t>makes it perfect for image data (and more!)</a:t>
            </a:r>
          </a:p>
        </p:txBody>
      </p:sp>
      <p:pic>
        <p:nvPicPr>
          <p:cNvPr id="5" name="Picture 4" descr="A picture containing text, screenshot, diagram, font&#10;&#10;Description automatically generated">
            <a:extLst>
              <a:ext uri="{FF2B5EF4-FFF2-40B4-BE49-F238E27FC236}">
                <a16:creationId xmlns:a16="http://schemas.microsoft.com/office/drawing/2014/main" id="{E07053C2-EE23-3049-9575-1A48EB0D921C}"/>
              </a:ext>
            </a:extLst>
          </p:cNvPr>
          <p:cNvPicPr>
            <a:picLocks noChangeAspect="1"/>
          </p:cNvPicPr>
          <p:nvPr/>
        </p:nvPicPr>
        <p:blipFill>
          <a:blip r:embed="rId3"/>
          <a:stretch>
            <a:fillRect/>
          </a:stretch>
        </p:blipFill>
        <p:spPr>
          <a:xfrm>
            <a:off x="2616200" y="2667000"/>
            <a:ext cx="8425330" cy="5312325"/>
          </a:xfrm>
          <a:prstGeom prst="rect">
            <a:avLst/>
          </a:prstGeom>
        </p:spPr>
      </p:pic>
      <p:sp>
        <p:nvSpPr>
          <p:cNvPr id="6" name="TextBox 5">
            <a:extLst>
              <a:ext uri="{FF2B5EF4-FFF2-40B4-BE49-F238E27FC236}">
                <a16:creationId xmlns:a16="http://schemas.microsoft.com/office/drawing/2014/main" id="{4E8221BA-948E-2942-84D8-1B37B6004FF9}"/>
              </a:ext>
            </a:extLst>
          </p:cNvPr>
          <p:cNvSpPr txBox="1"/>
          <p:nvPr/>
        </p:nvSpPr>
        <p:spPr>
          <a:xfrm>
            <a:off x="2811248" y="7517660"/>
            <a:ext cx="7687104" cy="461665"/>
          </a:xfrm>
          <a:prstGeom prst="rect">
            <a:avLst/>
          </a:prstGeom>
          <a:noFill/>
        </p:spPr>
        <p:txBody>
          <a:bodyPr wrap="none" rtlCol="0">
            <a:spAutoFit/>
          </a:bodyPr>
          <a:lstStyle/>
          <a:p>
            <a:r>
              <a:rPr lang="en-US" sz="2400" dirty="0">
                <a:latin typeface="+mj-lt"/>
              </a:rPr>
              <a:t>Figure from </a:t>
            </a:r>
            <a:r>
              <a:rPr lang="en-US" sz="2400" dirty="0" err="1">
                <a:latin typeface="+mj-lt"/>
              </a:rPr>
              <a:t>Acquaviva</a:t>
            </a:r>
            <a:r>
              <a:rPr lang="en-US" sz="2400" dirty="0">
                <a:latin typeface="+mj-lt"/>
              </a:rPr>
              <a:t> 2019, courtesy of Eugenio </a:t>
            </a:r>
            <a:r>
              <a:rPr lang="en-US" sz="2400" dirty="0" err="1">
                <a:latin typeface="+mj-lt"/>
              </a:rPr>
              <a:t>Colurciello</a:t>
            </a:r>
            <a:endParaRPr lang="en-US" sz="2400" dirty="0">
              <a:latin typeface="+mj-lt"/>
            </a:endParaRPr>
          </a:p>
        </p:txBody>
      </p:sp>
    </p:spTree>
    <p:extLst>
      <p:ext uri="{BB962C8B-B14F-4D97-AF65-F5344CB8AC3E}">
        <p14:creationId xmlns:p14="http://schemas.microsoft.com/office/powerpoint/2010/main" val="766353643"/>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79996" y="937156"/>
            <a:ext cx="8444807" cy="1690624"/>
          </a:xfrm>
        </p:spPr>
        <p:txBody>
          <a:bodyPr anchor="ctr"/>
          <a:lstStyle/>
          <a:p>
            <a:pPr algn="ctr"/>
            <a:r>
              <a:rPr lang="en-US" dirty="0"/>
              <a:t>Why Neural Networks?</a:t>
            </a:r>
          </a:p>
        </p:txBody>
      </p:sp>
      <p:sp>
        <p:nvSpPr>
          <p:cNvPr id="3" name="Content Placeholder 2"/>
          <p:cNvSpPr>
            <a:spLocks noGrp="1"/>
          </p:cNvSpPr>
          <p:nvPr>
            <p:ph idx="1"/>
          </p:nvPr>
        </p:nvSpPr>
        <p:spPr>
          <a:xfrm>
            <a:off x="1170433" y="3414153"/>
            <a:ext cx="11127585" cy="3883378"/>
          </a:xfrm>
        </p:spPr>
        <p:txBody>
          <a:bodyPr>
            <a:normAutofit lnSpcReduction="10000"/>
          </a:bodyPr>
          <a:lstStyle/>
          <a:p>
            <a:r>
              <a:rPr lang="en-US" dirty="0">
                <a:solidFill>
                  <a:schemeClr val="tx1"/>
                </a:solidFill>
              </a:rPr>
              <a:t>Super flexible non-linear models for classification and regression</a:t>
            </a:r>
          </a:p>
          <a:p>
            <a:r>
              <a:rPr lang="en-US" dirty="0">
                <a:solidFill>
                  <a:schemeClr val="tx1"/>
                </a:solidFill>
              </a:rPr>
              <a:t>Work well for very large datasets</a:t>
            </a:r>
          </a:p>
          <a:p>
            <a:r>
              <a:rPr lang="en-US" dirty="0">
                <a:solidFill>
                  <a:schemeClr val="tx1"/>
                </a:solidFill>
              </a:rPr>
              <a:t>Non-convex optimization</a:t>
            </a:r>
          </a:p>
          <a:p>
            <a:r>
              <a:rPr lang="en-US" dirty="0">
                <a:solidFill>
                  <a:schemeClr val="tx1"/>
                </a:solidFill>
              </a:rPr>
              <a:t>Notoriously slow to train – need for GPUs</a:t>
            </a:r>
          </a:p>
          <a:p>
            <a:r>
              <a:rPr lang="en-US" dirty="0">
                <a:solidFill>
                  <a:schemeClr val="tx1"/>
                </a:solidFill>
              </a:rPr>
              <a:t>Use dot products, so require preprocessing → similar to SVM or linear models, unlike trees</a:t>
            </a:r>
          </a:p>
          <a:p>
            <a:r>
              <a:rPr lang="en-US" dirty="0">
                <a:solidFill>
                  <a:schemeClr val="tx1"/>
                </a:solidFill>
              </a:rPr>
              <a:t>MANY variants (Convolutional nets, Recurrent neural networks, </a:t>
            </a:r>
            <a:r>
              <a:rPr lang="en-US" dirty="0" err="1">
                <a:solidFill>
                  <a:schemeClr val="tx1"/>
                </a:solidFill>
              </a:rPr>
              <a:t>autoencoders</a:t>
            </a:r>
            <a:r>
              <a:rPr lang="en-US" dirty="0">
                <a:solidFill>
                  <a:schemeClr val="tx1"/>
                </a:solidFill>
              </a:rPr>
              <a:t>, generative adversarial networks...)</a:t>
            </a:r>
          </a:p>
        </p:txBody>
      </p:sp>
      <p:sp>
        <p:nvSpPr>
          <p:cNvPr id="4" name="Rectangle 3"/>
          <p:cNvSpPr/>
          <p:nvPr/>
        </p:nvSpPr>
        <p:spPr>
          <a:xfrm>
            <a:off x="1833897" y="8534400"/>
            <a:ext cx="9800655" cy="954107"/>
          </a:xfrm>
          <a:prstGeom prst="rect">
            <a:avLst/>
          </a:prstGeom>
        </p:spPr>
        <p:txBody>
          <a:bodyPr wrap="square">
            <a:spAutoFit/>
          </a:bodyPr>
          <a:lstStyle/>
          <a:p>
            <a:r>
              <a:rPr lang="en-US" sz="2800" dirty="0">
                <a:solidFill>
                  <a:schemeClr val="tx1"/>
                </a:solidFill>
                <a:latin typeface="Gill Sans MT" panose="020B0502020104020203" pitchFamily="34" charset="77"/>
              </a:rPr>
              <a:t>List adapted from https://</a:t>
            </a:r>
            <a:r>
              <a:rPr lang="en-US" sz="2800" dirty="0" err="1">
                <a:solidFill>
                  <a:schemeClr val="tx1"/>
                </a:solidFill>
                <a:latin typeface="Gill Sans MT" panose="020B0502020104020203" pitchFamily="34" charset="77"/>
              </a:rPr>
              <a:t>amueller.github.io</a:t>
            </a:r>
            <a:r>
              <a:rPr lang="en-US" sz="2800" dirty="0">
                <a:solidFill>
                  <a:schemeClr val="tx1"/>
                </a:solidFill>
                <a:latin typeface="Gill Sans MT" panose="020B0502020104020203" pitchFamily="34" charset="77"/>
              </a:rPr>
              <a:t>/COMS4995-s20/slides/aml-18-neural-networks/#9</a:t>
            </a:r>
          </a:p>
        </p:txBody>
      </p:sp>
    </p:spTree>
    <p:extLst>
      <p:ext uri="{BB962C8B-B14F-4D97-AF65-F5344CB8AC3E}">
        <p14:creationId xmlns:p14="http://schemas.microsoft.com/office/powerpoint/2010/main" val="1408292728"/>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52967E-4F47-0947-B383-2E7DEBCB8D55}"/>
              </a:ext>
            </a:extLst>
          </p:cNvPr>
          <p:cNvSpPr>
            <a:spLocks noGrp="1"/>
          </p:cNvSpPr>
          <p:nvPr>
            <p:ph type="title"/>
          </p:nvPr>
        </p:nvSpPr>
        <p:spPr>
          <a:xfrm>
            <a:off x="2463800" y="685800"/>
            <a:ext cx="8444807" cy="1690624"/>
          </a:xfrm>
        </p:spPr>
        <p:txBody>
          <a:bodyPr/>
          <a:lstStyle/>
          <a:p>
            <a:r>
              <a:rPr lang="en-US" dirty="0">
                <a:solidFill>
                  <a:srgbClr val="FF0000"/>
                </a:solidFill>
              </a:rPr>
              <a:t>convolutional</a:t>
            </a:r>
            <a:br>
              <a:rPr lang="en-US" dirty="0"/>
            </a:br>
            <a:r>
              <a:rPr lang="en-US" dirty="0"/>
              <a:t>layers</a:t>
            </a:r>
          </a:p>
        </p:txBody>
      </p:sp>
      <p:sp>
        <p:nvSpPr>
          <p:cNvPr id="3" name="TextBox 2">
            <a:extLst>
              <a:ext uri="{FF2B5EF4-FFF2-40B4-BE49-F238E27FC236}">
                <a16:creationId xmlns:a16="http://schemas.microsoft.com/office/drawing/2014/main" id="{403294A8-E347-FB4E-A179-E81D4EC17DE1}"/>
              </a:ext>
            </a:extLst>
          </p:cNvPr>
          <p:cNvSpPr txBox="1"/>
          <p:nvPr/>
        </p:nvSpPr>
        <p:spPr>
          <a:xfrm>
            <a:off x="645886" y="2767072"/>
            <a:ext cx="6008914" cy="6771084"/>
          </a:xfrm>
          <a:prstGeom prst="rect">
            <a:avLst/>
          </a:prstGeom>
          <a:noFill/>
        </p:spPr>
        <p:txBody>
          <a:bodyPr wrap="square" rtlCol="0">
            <a:spAutoFit/>
          </a:bodyPr>
          <a:lstStyle/>
          <a:p>
            <a:pPr algn="just"/>
            <a:r>
              <a:rPr lang="en-US" sz="3100" dirty="0">
                <a:solidFill>
                  <a:schemeClr val="tx1"/>
                </a:solidFill>
                <a:latin typeface="+mj-lt"/>
              </a:rPr>
              <a:t>Convolutional layers are typically used on images. They create additional feature maps by using </a:t>
            </a:r>
            <a:r>
              <a:rPr lang="en-US" sz="3100" dirty="0">
                <a:solidFill>
                  <a:srgbClr val="FF0000"/>
                </a:solidFill>
                <a:latin typeface="+mj-lt"/>
              </a:rPr>
              <a:t>filters</a:t>
            </a:r>
            <a:r>
              <a:rPr lang="en-US" sz="3100" dirty="0">
                <a:solidFill>
                  <a:schemeClr val="tx1"/>
                </a:solidFill>
                <a:latin typeface="+mj-lt"/>
              </a:rPr>
              <a:t>. Filters are small matrices that  reveal or enhance some features.</a:t>
            </a:r>
          </a:p>
          <a:p>
            <a:endParaRPr lang="en-US" sz="3100" dirty="0">
              <a:solidFill>
                <a:schemeClr val="tx1"/>
              </a:solidFill>
              <a:latin typeface="+mj-lt"/>
            </a:endParaRPr>
          </a:p>
          <a:p>
            <a:pPr algn="l"/>
            <a:r>
              <a:rPr lang="en-US" sz="3100" dirty="0">
                <a:solidFill>
                  <a:schemeClr val="tx1"/>
                </a:solidFill>
                <a:latin typeface="+mj-lt"/>
              </a:rPr>
              <a:t>The small filter matrix multiplies element-by-element different regions of the image in a sliding window with a fixed step (stride).</a:t>
            </a:r>
          </a:p>
          <a:p>
            <a:endParaRPr lang="en-US" sz="3100" dirty="0">
              <a:solidFill>
                <a:schemeClr val="tx1"/>
              </a:solidFill>
              <a:latin typeface="+mj-lt"/>
            </a:endParaRPr>
          </a:p>
          <a:p>
            <a:pPr algn="just"/>
            <a:r>
              <a:rPr lang="en-US" sz="3100" dirty="0">
                <a:solidFill>
                  <a:schemeClr val="tx1"/>
                </a:solidFill>
                <a:latin typeface="+mj-lt"/>
              </a:rPr>
              <a:t>Several filters are used to create multiple representations, so the input becomes 3D.</a:t>
            </a:r>
          </a:p>
        </p:txBody>
      </p:sp>
      <p:pic>
        <p:nvPicPr>
          <p:cNvPr id="9" name="Picture 8" descr="A picture containing diagram, line, parallel, design&#10;&#10;Description automatically generated">
            <a:extLst>
              <a:ext uri="{FF2B5EF4-FFF2-40B4-BE49-F238E27FC236}">
                <a16:creationId xmlns:a16="http://schemas.microsoft.com/office/drawing/2014/main" id="{1A7B5CF2-D3B2-D14F-B861-994107F45D16}"/>
              </a:ext>
            </a:extLst>
          </p:cNvPr>
          <p:cNvPicPr>
            <a:picLocks noChangeAspect="1"/>
          </p:cNvPicPr>
          <p:nvPr/>
        </p:nvPicPr>
        <p:blipFill>
          <a:blip r:embed="rId3"/>
          <a:stretch>
            <a:fillRect/>
          </a:stretch>
        </p:blipFill>
        <p:spPr>
          <a:xfrm>
            <a:off x="7721600" y="3581400"/>
            <a:ext cx="5057422" cy="2438400"/>
          </a:xfrm>
          <a:prstGeom prst="rect">
            <a:avLst/>
          </a:prstGeom>
        </p:spPr>
      </p:pic>
      <p:sp>
        <p:nvSpPr>
          <p:cNvPr id="11" name="Rectangle 10">
            <a:extLst>
              <a:ext uri="{FF2B5EF4-FFF2-40B4-BE49-F238E27FC236}">
                <a16:creationId xmlns:a16="http://schemas.microsoft.com/office/drawing/2014/main" id="{04867101-373F-2B48-9E3B-C2211140E302}"/>
              </a:ext>
            </a:extLst>
          </p:cNvPr>
          <p:cNvSpPr/>
          <p:nvPr/>
        </p:nvSpPr>
        <p:spPr>
          <a:xfrm>
            <a:off x="7122886" y="7148574"/>
            <a:ext cx="1589314" cy="1766826"/>
          </a:xfrm>
          <a:prstGeom prst="rect">
            <a:avLst/>
          </a:prstGeom>
          <a:pattFill prst="lgGrid">
            <a:fgClr>
              <a:schemeClr val="tx1"/>
            </a:fgClr>
            <a:bgClr>
              <a:schemeClr val="bg1"/>
            </a:bgClr>
          </a:pattFill>
          <a:ln>
            <a:solidFill>
              <a:schemeClr val="bg2">
                <a:lumMod val="75000"/>
              </a:schemeClr>
            </a:solidFill>
          </a:ln>
          <a:scene3d>
            <a:camera prst="isometricRightUp"/>
            <a:lightRig rig="twoPt" dir="t"/>
          </a:scene3d>
          <a:sp3d extrusionH="31750">
            <a:bevelT w="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E86F89E3-4D25-C14C-81AC-952F424003AF}"/>
              </a:ext>
            </a:extLst>
          </p:cNvPr>
          <p:cNvSpPr/>
          <p:nvPr/>
        </p:nvSpPr>
        <p:spPr>
          <a:xfrm>
            <a:off x="9169400" y="6931152"/>
            <a:ext cx="1806594" cy="1766826"/>
          </a:xfrm>
          <a:prstGeom prst="rect">
            <a:avLst/>
          </a:prstGeom>
          <a:noFill/>
          <a:ln w="44450">
            <a:solidFill>
              <a:schemeClr val="tx1">
                <a:lumMod val="65000"/>
                <a:lumOff val="35000"/>
              </a:schemeClr>
            </a:solidFill>
          </a:ln>
          <a:scene3d>
            <a:camera prst="isometricOffAxis2Right"/>
            <a:lightRig rig="threePt" dir="t"/>
          </a:scene3d>
          <a:sp3d extrusionH="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746BE94F-A1D3-FB41-8ED9-507A24EDD8D8}"/>
              </a:ext>
            </a:extLst>
          </p:cNvPr>
          <p:cNvSpPr/>
          <p:nvPr/>
        </p:nvSpPr>
        <p:spPr>
          <a:xfrm>
            <a:off x="9702800" y="6943849"/>
            <a:ext cx="1806594" cy="1766826"/>
          </a:xfrm>
          <a:prstGeom prst="rect">
            <a:avLst/>
          </a:prstGeom>
          <a:noFill/>
          <a:ln w="44450">
            <a:solidFill>
              <a:schemeClr val="tx1">
                <a:lumMod val="65000"/>
                <a:lumOff val="35000"/>
              </a:schemeClr>
            </a:solidFill>
          </a:ln>
          <a:scene3d>
            <a:camera prst="isometricOffAxis2Right"/>
            <a:lightRig rig="threePt" dir="t"/>
          </a:scene3d>
          <a:sp3d extrusionH="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A517C648-942F-AF47-9678-12F7913A2B18}"/>
              </a:ext>
            </a:extLst>
          </p:cNvPr>
          <p:cNvSpPr/>
          <p:nvPr/>
        </p:nvSpPr>
        <p:spPr>
          <a:xfrm>
            <a:off x="10236200" y="6931152"/>
            <a:ext cx="1806594" cy="1766826"/>
          </a:xfrm>
          <a:prstGeom prst="rect">
            <a:avLst/>
          </a:prstGeom>
          <a:noFill/>
          <a:ln w="44450">
            <a:solidFill>
              <a:schemeClr val="tx1">
                <a:lumMod val="65000"/>
                <a:lumOff val="35000"/>
              </a:schemeClr>
            </a:solidFill>
          </a:ln>
          <a:scene3d>
            <a:camera prst="isometricOffAxis2Right"/>
            <a:lightRig rig="threePt" dir="t"/>
          </a:scene3d>
          <a:sp3d extrusionH="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C0E9CE29-AC53-E743-B883-E0EC37D93448}"/>
              </a:ext>
            </a:extLst>
          </p:cNvPr>
          <p:cNvSpPr/>
          <p:nvPr/>
        </p:nvSpPr>
        <p:spPr>
          <a:xfrm>
            <a:off x="10769600" y="6931152"/>
            <a:ext cx="1806594" cy="1766826"/>
          </a:xfrm>
          <a:prstGeom prst="rect">
            <a:avLst/>
          </a:prstGeom>
          <a:noFill/>
          <a:ln w="44450">
            <a:solidFill>
              <a:schemeClr val="tx1">
                <a:lumMod val="65000"/>
                <a:lumOff val="35000"/>
              </a:schemeClr>
            </a:solidFill>
          </a:ln>
          <a:scene3d>
            <a:camera prst="isometricOffAxis2Right"/>
            <a:lightRig rig="threePt" dir="t"/>
          </a:scene3d>
          <a:sp3d extrusionH="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B220B5D2-38AA-8649-88EA-5D286BC87F45}"/>
              </a:ext>
            </a:extLst>
          </p:cNvPr>
          <p:cNvSpPr/>
          <p:nvPr/>
        </p:nvSpPr>
        <p:spPr>
          <a:xfrm>
            <a:off x="11291897" y="6956546"/>
            <a:ext cx="1806594" cy="1766826"/>
          </a:xfrm>
          <a:prstGeom prst="rect">
            <a:avLst/>
          </a:prstGeom>
          <a:noFill/>
          <a:ln w="44450">
            <a:solidFill>
              <a:schemeClr val="tx1">
                <a:lumMod val="65000"/>
                <a:lumOff val="35000"/>
              </a:schemeClr>
            </a:solidFill>
          </a:ln>
          <a:scene3d>
            <a:camera prst="isometricOffAxis2Right"/>
            <a:lightRig rig="threePt" dir="t"/>
          </a:scene3d>
          <a:sp3d extrusionH="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Connector 23">
            <a:extLst>
              <a:ext uri="{FF2B5EF4-FFF2-40B4-BE49-F238E27FC236}">
                <a16:creationId xmlns:a16="http://schemas.microsoft.com/office/drawing/2014/main" id="{F7401F14-C1A3-F149-83DA-19E23384736A}"/>
              </a:ext>
            </a:extLst>
          </p:cNvPr>
          <p:cNvCxnSpPr>
            <a:cxnSpLocks/>
          </p:cNvCxnSpPr>
          <p:nvPr/>
        </p:nvCxnSpPr>
        <p:spPr>
          <a:xfrm>
            <a:off x="8712200" y="7814565"/>
            <a:ext cx="674697" cy="25394"/>
          </a:xfrm>
          <a:prstGeom prst="line">
            <a:avLst/>
          </a:prstGeom>
          <a:ln w="28575">
            <a:solidFill>
              <a:schemeClr val="tx1"/>
            </a:solidFill>
            <a:tailEnd type="stealt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02192887"/>
      </p:ext>
    </p:extLst>
  </p:cSld>
  <p:clrMapOvr>
    <a:masterClrMapping/>
  </p:clrMapOv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77ED5D-B883-C444-B3DA-313F2E81822B}"/>
              </a:ext>
            </a:extLst>
          </p:cNvPr>
          <p:cNvSpPr>
            <a:spLocks noGrp="1"/>
          </p:cNvSpPr>
          <p:nvPr>
            <p:ph type="title"/>
          </p:nvPr>
        </p:nvSpPr>
        <p:spPr>
          <a:xfrm>
            <a:off x="3041996" y="381000"/>
            <a:ext cx="6920807" cy="1143000"/>
          </a:xfrm>
        </p:spPr>
        <p:txBody>
          <a:bodyPr/>
          <a:lstStyle/>
          <a:p>
            <a:r>
              <a:rPr lang="en-US" dirty="0"/>
              <a:t>Effect of filters</a:t>
            </a:r>
          </a:p>
        </p:txBody>
      </p:sp>
      <p:sp>
        <p:nvSpPr>
          <p:cNvPr id="4" name="TextBox 3">
            <a:extLst>
              <a:ext uri="{FF2B5EF4-FFF2-40B4-BE49-F238E27FC236}">
                <a16:creationId xmlns:a16="http://schemas.microsoft.com/office/drawing/2014/main" id="{E11A138F-A7C0-D14A-973A-172F8B9D0273}"/>
              </a:ext>
            </a:extLst>
          </p:cNvPr>
          <p:cNvSpPr txBox="1"/>
          <p:nvPr/>
        </p:nvSpPr>
        <p:spPr>
          <a:xfrm>
            <a:off x="254000" y="6479500"/>
            <a:ext cx="12268199" cy="2893100"/>
          </a:xfrm>
          <a:prstGeom prst="rect">
            <a:avLst/>
          </a:prstGeom>
          <a:noFill/>
        </p:spPr>
        <p:txBody>
          <a:bodyPr wrap="square" rtlCol="0">
            <a:spAutoFit/>
          </a:bodyPr>
          <a:lstStyle/>
          <a:p>
            <a:pPr algn="just"/>
            <a:r>
              <a:rPr lang="en-US" sz="2600" dirty="0">
                <a:solidFill>
                  <a:schemeClr val="tx1"/>
                </a:solidFill>
                <a:latin typeface="+mn-lt"/>
              </a:rPr>
              <a:t>This shows the effect of the convolution with various 3x3 filters (normalizations are omitted for simplicity). Note however that we don’t have to choose the filters in advance!</a:t>
            </a:r>
          </a:p>
          <a:p>
            <a:pPr algn="just"/>
            <a:endParaRPr lang="en-US" sz="2600" dirty="0">
              <a:solidFill>
                <a:schemeClr val="tx1"/>
              </a:solidFill>
              <a:latin typeface="+mn-lt"/>
            </a:endParaRPr>
          </a:p>
          <a:p>
            <a:pPr algn="just"/>
            <a:r>
              <a:rPr lang="en-US" sz="2600" dirty="0">
                <a:solidFill>
                  <a:schemeClr val="tx1"/>
                </a:solidFill>
                <a:latin typeface="+mn-lt"/>
              </a:rPr>
              <a:t>This is the super-power of CNNs: the filters are part of trained parameters.</a:t>
            </a:r>
          </a:p>
          <a:p>
            <a:pPr algn="just"/>
            <a:endParaRPr lang="en-US" sz="2600" dirty="0">
              <a:solidFill>
                <a:schemeClr val="tx1"/>
              </a:solidFill>
              <a:latin typeface="+mn-lt"/>
            </a:endParaRPr>
          </a:p>
          <a:p>
            <a:pPr algn="just"/>
            <a:r>
              <a:rPr lang="en-US" sz="2600" dirty="0">
                <a:solidFill>
                  <a:schemeClr val="tx1"/>
                </a:solidFill>
                <a:latin typeface="+mn-lt"/>
              </a:rPr>
              <a:t>We can also look at the feature generated at various convolutional layers and re-use them </a:t>
            </a:r>
            <a:r>
              <a:rPr lang="en-US" sz="2600" dirty="0">
                <a:solidFill>
                  <a:srgbClr val="FF0000"/>
                </a:solidFill>
                <a:latin typeface="+mn-lt"/>
              </a:rPr>
              <a:t>(transfer learning).</a:t>
            </a:r>
          </a:p>
        </p:txBody>
      </p:sp>
      <p:pic>
        <p:nvPicPr>
          <p:cNvPr id="9" name="Picture 8" descr="A collage of a squirrel on a tree branch&#10;&#10;Description automatically generated with medium confidence">
            <a:extLst>
              <a:ext uri="{FF2B5EF4-FFF2-40B4-BE49-F238E27FC236}">
                <a16:creationId xmlns:a16="http://schemas.microsoft.com/office/drawing/2014/main" id="{192FDCE8-54A1-694E-BE0B-80AA708F384F}"/>
              </a:ext>
            </a:extLst>
          </p:cNvPr>
          <p:cNvPicPr>
            <a:picLocks noChangeAspect="1"/>
          </p:cNvPicPr>
          <p:nvPr/>
        </p:nvPicPr>
        <p:blipFill>
          <a:blip r:embed="rId3"/>
          <a:stretch>
            <a:fillRect/>
          </a:stretch>
        </p:blipFill>
        <p:spPr>
          <a:xfrm>
            <a:off x="635000" y="1534886"/>
            <a:ext cx="11191352" cy="5222631"/>
          </a:xfrm>
          <a:prstGeom prst="rect">
            <a:avLst/>
          </a:prstGeom>
        </p:spPr>
      </p:pic>
      <p:sp>
        <p:nvSpPr>
          <p:cNvPr id="10" name="TextBox 9">
            <a:extLst>
              <a:ext uri="{FF2B5EF4-FFF2-40B4-BE49-F238E27FC236}">
                <a16:creationId xmlns:a16="http://schemas.microsoft.com/office/drawing/2014/main" id="{3513AEB6-8A4C-BB4D-94AB-4B232D00520A}"/>
              </a:ext>
            </a:extLst>
          </p:cNvPr>
          <p:cNvSpPr txBox="1"/>
          <p:nvPr/>
        </p:nvSpPr>
        <p:spPr>
          <a:xfrm>
            <a:off x="7061207" y="9275606"/>
            <a:ext cx="5803192" cy="461665"/>
          </a:xfrm>
          <a:prstGeom prst="rect">
            <a:avLst/>
          </a:prstGeom>
          <a:noFill/>
        </p:spPr>
        <p:txBody>
          <a:bodyPr wrap="none" rtlCol="0">
            <a:spAutoFit/>
          </a:bodyPr>
          <a:lstStyle/>
          <a:p>
            <a:r>
              <a:rPr lang="en-US" sz="2400" dirty="0">
                <a:latin typeface="+mj-lt"/>
              </a:rPr>
              <a:t>Original image source: OpenCV data samples</a:t>
            </a:r>
          </a:p>
        </p:txBody>
      </p:sp>
      <p:graphicFrame>
        <p:nvGraphicFramePr>
          <p:cNvPr id="11" name="Table 11">
            <a:extLst>
              <a:ext uri="{FF2B5EF4-FFF2-40B4-BE49-F238E27FC236}">
                <a16:creationId xmlns:a16="http://schemas.microsoft.com/office/drawing/2014/main" id="{8FE9777F-590C-DD49-816A-3CBE3C0B6C74}"/>
              </a:ext>
            </a:extLst>
          </p:cNvPr>
          <p:cNvGraphicFramePr>
            <a:graphicFrameLocks noGrp="1"/>
          </p:cNvGraphicFramePr>
          <p:nvPr>
            <p:extLst>
              <p:ext uri="{D42A27DB-BD31-4B8C-83A1-F6EECF244321}">
                <p14:modId xmlns:p14="http://schemas.microsoft.com/office/powerpoint/2010/main" val="3697197467"/>
              </p:ext>
            </p:extLst>
          </p:nvPr>
        </p:nvGraphicFramePr>
        <p:xfrm>
          <a:off x="7043744" y="1657234"/>
          <a:ext cx="1143000" cy="1143000"/>
        </p:xfrm>
        <a:graphic>
          <a:graphicData uri="http://schemas.openxmlformats.org/drawingml/2006/table">
            <a:tbl>
              <a:tblPr firstRow="1" bandRow="1">
                <a:tableStyleId>{5940675A-B579-460E-94D1-54222C63F5DA}</a:tableStyleId>
              </a:tblPr>
              <a:tblGrid>
                <a:gridCol w="381000">
                  <a:extLst>
                    <a:ext uri="{9D8B030D-6E8A-4147-A177-3AD203B41FA5}">
                      <a16:colId xmlns:a16="http://schemas.microsoft.com/office/drawing/2014/main" val="1653716542"/>
                    </a:ext>
                  </a:extLst>
                </a:gridCol>
                <a:gridCol w="381000">
                  <a:extLst>
                    <a:ext uri="{9D8B030D-6E8A-4147-A177-3AD203B41FA5}">
                      <a16:colId xmlns:a16="http://schemas.microsoft.com/office/drawing/2014/main" val="1798267024"/>
                    </a:ext>
                  </a:extLst>
                </a:gridCol>
                <a:gridCol w="381000">
                  <a:extLst>
                    <a:ext uri="{9D8B030D-6E8A-4147-A177-3AD203B41FA5}">
                      <a16:colId xmlns:a16="http://schemas.microsoft.com/office/drawing/2014/main" val="1454738883"/>
                    </a:ext>
                  </a:extLst>
                </a:gridCol>
              </a:tblGrid>
              <a:tr h="381000">
                <a:tc>
                  <a:txBody>
                    <a:bodyPr/>
                    <a:lstStyle/>
                    <a:p>
                      <a:pPr algn="ctr"/>
                      <a:r>
                        <a:rPr lang="en-US" sz="1800" dirty="0">
                          <a:solidFill>
                            <a:sysClr val="windowText" lastClr="000000"/>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a:r>
                        <a:rPr lang="en-US" sz="1800" dirty="0">
                          <a:solidFill>
                            <a:sysClr val="windowText" lastClr="000000"/>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a:r>
                        <a:rPr lang="en-US" sz="1800" dirty="0">
                          <a:solidFill>
                            <a:sysClr val="windowText" lastClr="000000"/>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990930927"/>
                  </a:ext>
                </a:extLst>
              </a:tr>
              <a:tr h="381000">
                <a:tc>
                  <a:txBody>
                    <a:bodyPr/>
                    <a:lstStyle/>
                    <a:p>
                      <a:pPr algn="ctr"/>
                      <a:r>
                        <a:rPr lang="en-US" sz="1800" dirty="0">
                          <a:solidFill>
                            <a:sysClr val="windowText" lastClr="000000"/>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a:r>
                        <a:rPr lang="en-US" sz="1800" dirty="0">
                          <a:solidFill>
                            <a:sysClr val="windowText" lastClr="000000"/>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a:r>
                        <a:rPr lang="en-US" sz="1800" dirty="0">
                          <a:solidFill>
                            <a:sysClr val="windowText" lastClr="000000"/>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1482780712"/>
                  </a:ext>
                </a:extLst>
              </a:tr>
              <a:tr h="381000">
                <a:tc>
                  <a:txBody>
                    <a:bodyPr/>
                    <a:lstStyle/>
                    <a:p>
                      <a:pPr algn="ctr"/>
                      <a:r>
                        <a:rPr lang="en-US" sz="1800" dirty="0">
                          <a:solidFill>
                            <a:sysClr val="windowText" lastClr="000000"/>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a:r>
                        <a:rPr lang="en-US" sz="1800" dirty="0">
                          <a:solidFill>
                            <a:sysClr val="windowText" lastClr="000000"/>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a:r>
                        <a:rPr lang="en-US" sz="1800" dirty="0">
                          <a:solidFill>
                            <a:sysClr val="windowText" lastClr="000000"/>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3641634632"/>
                  </a:ext>
                </a:extLst>
              </a:tr>
            </a:tbl>
          </a:graphicData>
        </a:graphic>
      </p:graphicFrame>
      <p:graphicFrame>
        <p:nvGraphicFramePr>
          <p:cNvPr id="12" name="Table 11">
            <a:extLst>
              <a:ext uri="{FF2B5EF4-FFF2-40B4-BE49-F238E27FC236}">
                <a16:creationId xmlns:a16="http://schemas.microsoft.com/office/drawing/2014/main" id="{3ED32FD1-7E40-3E4F-85BF-CDFA9B9CC3AB}"/>
              </a:ext>
            </a:extLst>
          </p:cNvPr>
          <p:cNvGraphicFramePr>
            <a:graphicFrameLocks noGrp="1"/>
          </p:cNvGraphicFramePr>
          <p:nvPr>
            <p:extLst>
              <p:ext uri="{D42A27DB-BD31-4B8C-83A1-F6EECF244321}">
                <p14:modId xmlns:p14="http://schemas.microsoft.com/office/powerpoint/2010/main" val="1408495993"/>
              </p:ext>
            </p:extLst>
          </p:nvPr>
        </p:nvGraphicFramePr>
        <p:xfrm>
          <a:off x="10236200" y="1657118"/>
          <a:ext cx="1143000" cy="1143000"/>
        </p:xfrm>
        <a:graphic>
          <a:graphicData uri="http://schemas.openxmlformats.org/drawingml/2006/table">
            <a:tbl>
              <a:tblPr firstRow="1" bandRow="1">
                <a:tableStyleId>{5940675A-B579-460E-94D1-54222C63F5DA}</a:tableStyleId>
              </a:tblPr>
              <a:tblGrid>
                <a:gridCol w="381000">
                  <a:extLst>
                    <a:ext uri="{9D8B030D-6E8A-4147-A177-3AD203B41FA5}">
                      <a16:colId xmlns:a16="http://schemas.microsoft.com/office/drawing/2014/main" val="1653716542"/>
                    </a:ext>
                  </a:extLst>
                </a:gridCol>
                <a:gridCol w="381000">
                  <a:extLst>
                    <a:ext uri="{9D8B030D-6E8A-4147-A177-3AD203B41FA5}">
                      <a16:colId xmlns:a16="http://schemas.microsoft.com/office/drawing/2014/main" val="1798267024"/>
                    </a:ext>
                  </a:extLst>
                </a:gridCol>
                <a:gridCol w="381000">
                  <a:extLst>
                    <a:ext uri="{9D8B030D-6E8A-4147-A177-3AD203B41FA5}">
                      <a16:colId xmlns:a16="http://schemas.microsoft.com/office/drawing/2014/main" val="1454738883"/>
                    </a:ext>
                  </a:extLst>
                </a:gridCol>
              </a:tblGrid>
              <a:tr h="381000">
                <a:tc>
                  <a:txBody>
                    <a:bodyPr/>
                    <a:lstStyle/>
                    <a:p>
                      <a:pPr algn="ctr"/>
                      <a:r>
                        <a:rPr lang="en-US" sz="1800" dirty="0">
                          <a:solidFill>
                            <a:sysClr val="windowText" lastClr="000000"/>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a:r>
                        <a:rPr lang="en-US" sz="1800" dirty="0">
                          <a:solidFill>
                            <a:sysClr val="windowText" lastClr="000000"/>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a:r>
                        <a:rPr lang="en-US" sz="1800" dirty="0">
                          <a:solidFill>
                            <a:sysClr val="windowText" lastClr="000000"/>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990930927"/>
                  </a:ext>
                </a:extLst>
              </a:tr>
              <a:tr h="381000">
                <a:tc>
                  <a:txBody>
                    <a:bodyPr/>
                    <a:lstStyle/>
                    <a:p>
                      <a:pPr algn="ctr"/>
                      <a:r>
                        <a:rPr lang="en-US" sz="1800" dirty="0">
                          <a:solidFill>
                            <a:sysClr val="windowText" lastClr="000000"/>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a:r>
                        <a:rPr lang="en-US" sz="1800" dirty="0">
                          <a:solidFill>
                            <a:sysClr val="windowText" lastClr="000000"/>
                          </a:solidFill>
                        </a:rPr>
                        <a:t>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a:r>
                        <a:rPr lang="en-US" sz="1800" dirty="0">
                          <a:solidFill>
                            <a:sysClr val="windowText" lastClr="000000"/>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1482780712"/>
                  </a:ext>
                </a:extLst>
              </a:tr>
              <a:tr h="381000">
                <a:tc>
                  <a:txBody>
                    <a:bodyPr/>
                    <a:lstStyle/>
                    <a:p>
                      <a:pPr algn="ctr"/>
                      <a:r>
                        <a:rPr lang="en-US" sz="1800" dirty="0">
                          <a:solidFill>
                            <a:sysClr val="windowText" lastClr="000000"/>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a:r>
                        <a:rPr lang="en-US" sz="1800" dirty="0">
                          <a:solidFill>
                            <a:sysClr val="windowText" lastClr="000000"/>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a:r>
                        <a:rPr lang="en-US" sz="1800" dirty="0">
                          <a:solidFill>
                            <a:sysClr val="windowText" lastClr="000000"/>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3641634632"/>
                  </a:ext>
                </a:extLst>
              </a:tr>
            </a:tbl>
          </a:graphicData>
        </a:graphic>
      </p:graphicFrame>
      <p:graphicFrame>
        <p:nvGraphicFramePr>
          <p:cNvPr id="13" name="Table 12">
            <a:extLst>
              <a:ext uri="{FF2B5EF4-FFF2-40B4-BE49-F238E27FC236}">
                <a16:creationId xmlns:a16="http://schemas.microsoft.com/office/drawing/2014/main" id="{2BAB2F6B-2C33-7B4A-B6E6-AFA3D7FAF206}"/>
              </a:ext>
            </a:extLst>
          </p:cNvPr>
          <p:cNvGraphicFramePr>
            <a:graphicFrameLocks noGrp="1"/>
          </p:cNvGraphicFramePr>
          <p:nvPr>
            <p:extLst>
              <p:ext uri="{D42A27DB-BD31-4B8C-83A1-F6EECF244321}">
                <p14:modId xmlns:p14="http://schemas.microsoft.com/office/powerpoint/2010/main" val="1892373379"/>
              </p:ext>
            </p:extLst>
          </p:nvPr>
        </p:nvGraphicFramePr>
        <p:xfrm>
          <a:off x="3987800" y="4059772"/>
          <a:ext cx="1143000" cy="1143000"/>
        </p:xfrm>
        <a:graphic>
          <a:graphicData uri="http://schemas.openxmlformats.org/drawingml/2006/table">
            <a:tbl>
              <a:tblPr firstRow="1" bandRow="1">
                <a:tableStyleId>{5940675A-B579-460E-94D1-54222C63F5DA}</a:tableStyleId>
              </a:tblPr>
              <a:tblGrid>
                <a:gridCol w="381000">
                  <a:extLst>
                    <a:ext uri="{9D8B030D-6E8A-4147-A177-3AD203B41FA5}">
                      <a16:colId xmlns:a16="http://schemas.microsoft.com/office/drawing/2014/main" val="1653716542"/>
                    </a:ext>
                  </a:extLst>
                </a:gridCol>
                <a:gridCol w="381000">
                  <a:extLst>
                    <a:ext uri="{9D8B030D-6E8A-4147-A177-3AD203B41FA5}">
                      <a16:colId xmlns:a16="http://schemas.microsoft.com/office/drawing/2014/main" val="1798267024"/>
                    </a:ext>
                  </a:extLst>
                </a:gridCol>
                <a:gridCol w="381000">
                  <a:extLst>
                    <a:ext uri="{9D8B030D-6E8A-4147-A177-3AD203B41FA5}">
                      <a16:colId xmlns:a16="http://schemas.microsoft.com/office/drawing/2014/main" val="1454738883"/>
                    </a:ext>
                  </a:extLst>
                </a:gridCol>
              </a:tblGrid>
              <a:tr h="381000">
                <a:tc>
                  <a:txBody>
                    <a:bodyPr/>
                    <a:lstStyle/>
                    <a:p>
                      <a:pPr algn="ctr"/>
                      <a:r>
                        <a:rPr lang="en-US" sz="1800" dirty="0">
                          <a:solidFill>
                            <a:sysClr val="windowText" lastClr="000000"/>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a:r>
                        <a:rPr lang="en-US" sz="1800" dirty="0">
                          <a:solidFill>
                            <a:sysClr val="windowText" lastClr="000000"/>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a:r>
                        <a:rPr lang="en-US" sz="1800" dirty="0">
                          <a:solidFill>
                            <a:sysClr val="windowText" lastClr="000000"/>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990930927"/>
                  </a:ext>
                </a:extLst>
              </a:tr>
              <a:tr h="381000">
                <a:tc>
                  <a:txBody>
                    <a:bodyPr/>
                    <a:lstStyle/>
                    <a:p>
                      <a:pPr algn="ctr"/>
                      <a:r>
                        <a:rPr lang="en-US" sz="1800" dirty="0">
                          <a:solidFill>
                            <a:sysClr val="windowText" lastClr="000000"/>
                          </a:solidFill>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a:r>
                        <a:rPr lang="en-US" sz="1800" dirty="0">
                          <a:solidFill>
                            <a:sysClr val="windowText" lastClr="000000"/>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a:r>
                        <a:rPr lang="en-US" sz="1800" dirty="0">
                          <a:solidFill>
                            <a:sysClr val="windowText" lastClr="000000"/>
                          </a:solidFill>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1482780712"/>
                  </a:ext>
                </a:extLst>
              </a:tr>
              <a:tr h="381000">
                <a:tc>
                  <a:txBody>
                    <a:bodyPr/>
                    <a:lstStyle/>
                    <a:p>
                      <a:pPr algn="ctr"/>
                      <a:r>
                        <a:rPr lang="en-US" sz="1800" dirty="0">
                          <a:solidFill>
                            <a:sysClr val="windowText" lastClr="000000"/>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a:r>
                        <a:rPr lang="en-US" sz="1800" dirty="0">
                          <a:solidFill>
                            <a:sysClr val="windowText" lastClr="000000"/>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a:r>
                        <a:rPr lang="en-US" sz="1800" dirty="0">
                          <a:solidFill>
                            <a:sysClr val="windowText" lastClr="000000"/>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3641634632"/>
                  </a:ext>
                </a:extLst>
              </a:tr>
            </a:tbl>
          </a:graphicData>
        </a:graphic>
      </p:graphicFrame>
      <p:graphicFrame>
        <p:nvGraphicFramePr>
          <p:cNvPr id="14" name="Table 13">
            <a:extLst>
              <a:ext uri="{FF2B5EF4-FFF2-40B4-BE49-F238E27FC236}">
                <a16:creationId xmlns:a16="http://schemas.microsoft.com/office/drawing/2014/main" id="{15E908C1-5605-B547-96D4-40586A30B793}"/>
              </a:ext>
            </a:extLst>
          </p:cNvPr>
          <p:cNvGraphicFramePr>
            <a:graphicFrameLocks noGrp="1"/>
          </p:cNvGraphicFramePr>
          <p:nvPr>
            <p:extLst>
              <p:ext uri="{D42A27DB-BD31-4B8C-83A1-F6EECF244321}">
                <p14:modId xmlns:p14="http://schemas.microsoft.com/office/powerpoint/2010/main" val="3299332561"/>
              </p:ext>
            </p:extLst>
          </p:nvPr>
        </p:nvGraphicFramePr>
        <p:xfrm>
          <a:off x="7061207" y="4077456"/>
          <a:ext cx="1197293" cy="1143000"/>
        </p:xfrm>
        <a:graphic>
          <a:graphicData uri="http://schemas.openxmlformats.org/drawingml/2006/table">
            <a:tbl>
              <a:tblPr firstRow="1" bandRow="1">
                <a:tableStyleId>{5940675A-B579-460E-94D1-54222C63F5DA}</a:tableStyleId>
              </a:tblPr>
              <a:tblGrid>
                <a:gridCol w="435293">
                  <a:extLst>
                    <a:ext uri="{9D8B030D-6E8A-4147-A177-3AD203B41FA5}">
                      <a16:colId xmlns:a16="http://schemas.microsoft.com/office/drawing/2014/main" val="1653716542"/>
                    </a:ext>
                  </a:extLst>
                </a:gridCol>
                <a:gridCol w="381000">
                  <a:extLst>
                    <a:ext uri="{9D8B030D-6E8A-4147-A177-3AD203B41FA5}">
                      <a16:colId xmlns:a16="http://schemas.microsoft.com/office/drawing/2014/main" val="1798267024"/>
                    </a:ext>
                  </a:extLst>
                </a:gridCol>
                <a:gridCol w="381000">
                  <a:extLst>
                    <a:ext uri="{9D8B030D-6E8A-4147-A177-3AD203B41FA5}">
                      <a16:colId xmlns:a16="http://schemas.microsoft.com/office/drawing/2014/main" val="1454738883"/>
                    </a:ext>
                  </a:extLst>
                </a:gridCol>
              </a:tblGrid>
              <a:tr h="381000">
                <a:tc>
                  <a:txBody>
                    <a:bodyPr/>
                    <a:lstStyle/>
                    <a:p>
                      <a:pPr algn="ctr"/>
                      <a:r>
                        <a:rPr lang="en-US" sz="1800" dirty="0">
                          <a:solidFill>
                            <a:sysClr val="windowText" lastClr="000000"/>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a:r>
                        <a:rPr lang="en-US" sz="1800" dirty="0">
                          <a:solidFill>
                            <a:sysClr val="windowText" lastClr="000000"/>
                          </a:solidFill>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a:r>
                        <a:rPr lang="en-US" sz="1800" dirty="0">
                          <a:solidFill>
                            <a:sysClr val="windowText" lastClr="000000"/>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990930927"/>
                  </a:ext>
                </a:extLst>
              </a:tr>
              <a:tr h="381000">
                <a:tc>
                  <a:txBody>
                    <a:bodyPr/>
                    <a:lstStyle/>
                    <a:p>
                      <a:pPr algn="ctr"/>
                      <a:r>
                        <a:rPr lang="en-US" sz="1800" dirty="0">
                          <a:solidFill>
                            <a:sysClr val="windowText" lastClr="000000"/>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a:r>
                        <a:rPr lang="en-US" sz="1800" dirty="0">
                          <a:solidFill>
                            <a:sysClr val="windowText" lastClr="000000"/>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a:r>
                        <a:rPr lang="en-US" sz="1800" dirty="0">
                          <a:solidFill>
                            <a:sysClr val="windowText" lastClr="000000"/>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1482780712"/>
                  </a:ext>
                </a:extLst>
              </a:tr>
              <a:tr h="381000">
                <a:tc>
                  <a:txBody>
                    <a:bodyPr/>
                    <a:lstStyle/>
                    <a:p>
                      <a:pPr algn="ctr"/>
                      <a:r>
                        <a:rPr lang="en-US" sz="1800" dirty="0">
                          <a:solidFill>
                            <a:sysClr val="windowText" lastClr="000000"/>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a:r>
                        <a:rPr lang="en-US" sz="1800" dirty="0">
                          <a:solidFill>
                            <a:sysClr val="windowText" lastClr="000000"/>
                          </a:solidFill>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a:r>
                        <a:rPr lang="en-US" sz="1800" dirty="0">
                          <a:solidFill>
                            <a:sysClr val="windowText" lastClr="000000"/>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3641634632"/>
                  </a:ext>
                </a:extLst>
              </a:tr>
            </a:tbl>
          </a:graphicData>
        </a:graphic>
      </p:graphicFrame>
      <p:graphicFrame>
        <p:nvGraphicFramePr>
          <p:cNvPr id="15" name="Table 14">
            <a:extLst>
              <a:ext uri="{FF2B5EF4-FFF2-40B4-BE49-F238E27FC236}">
                <a16:creationId xmlns:a16="http://schemas.microsoft.com/office/drawing/2014/main" id="{6F9CE332-E73F-0F48-ADFE-927129CC2E6E}"/>
              </a:ext>
            </a:extLst>
          </p:cNvPr>
          <p:cNvGraphicFramePr>
            <a:graphicFrameLocks noGrp="1"/>
          </p:cNvGraphicFramePr>
          <p:nvPr>
            <p:extLst>
              <p:ext uri="{D42A27DB-BD31-4B8C-83A1-F6EECF244321}">
                <p14:modId xmlns:p14="http://schemas.microsoft.com/office/powerpoint/2010/main" val="2410470301"/>
              </p:ext>
            </p:extLst>
          </p:nvPr>
        </p:nvGraphicFramePr>
        <p:xfrm>
          <a:off x="10359714" y="4055533"/>
          <a:ext cx="1197293" cy="1143000"/>
        </p:xfrm>
        <a:graphic>
          <a:graphicData uri="http://schemas.openxmlformats.org/drawingml/2006/table">
            <a:tbl>
              <a:tblPr firstRow="1" bandRow="1">
                <a:tableStyleId>{5940675A-B579-460E-94D1-54222C63F5DA}</a:tableStyleId>
              </a:tblPr>
              <a:tblGrid>
                <a:gridCol w="435293">
                  <a:extLst>
                    <a:ext uri="{9D8B030D-6E8A-4147-A177-3AD203B41FA5}">
                      <a16:colId xmlns:a16="http://schemas.microsoft.com/office/drawing/2014/main" val="1653716542"/>
                    </a:ext>
                  </a:extLst>
                </a:gridCol>
                <a:gridCol w="381000">
                  <a:extLst>
                    <a:ext uri="{9D8B030D-6E8A-4147-A177-3AD203B41FA5}">
                      <a16:colId xmlns:a16="http://schemas.microsoft.com/office/drawing/2014/main" val="1798267024"/>
                    </a:ext>
                  </a:extLst>
                </a:gridCol>
                <a:gridCol w="381000">
                  <a:extLst>
                    <a:ext uri="{9D8B030D-6E8A-4147-A177-3AD203B41FA5}">
                      <a16:colId xmlns:a16="http://schemas.microsoft.com/office/drawing/2014/main" val="1454738883"/>
                    </a:ext>
                  </a:extLst>
                </a:gridCol>
              </a:tblGrid>
              <a:tr h="381000">
                <a:tc>
                  <a:txBody>
                    <a:bodyPr/>
                    <a:lstStyle/>
                    <a:p>
                      <a:pPr algn="ctr"/>
                      <a:r>
                        <a:rPr lang="en-US" sz="1800" dirty="0">
                          <a:solidFill>
                            <a:sysClr val="windowText" lastClr="000000"/>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a:r>
                        <a:rPr lang="en-US" sz="1800" dirty="0">
                          <a:solidFill>
                            <a:sysClr val="windowText" lastClr="000000"/>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a:r>
                        <a:rPr lang="en-US" sz="1800" dirty="0">
                          <a:solidFill>
                            <a:sysClr val="windowText" lastClr="000000"/>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990930927"/>
                  </a:ext>
                </a:extLst>
              </a:tr>
              <a:tr h="381000">
                <a:tc>
                  <a:txBody>
                    <a:bodyPr/>
                    <a:lstStyle/>
                    <a:p>
                      <a:pPr algn="ctr"/>
                      <a:r>
                        <a:rPr lang="en-US" sz="1800" dirty="0">
                          <a:solidFill>
                            <a:sysClr val="windowText" lastClr="000000"/>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a:r>
                        <a:rPr lang="en-US" sz="1800" dirty="0">
                          <a:solidFill>
                            <a:sysClr val="windowText" lastClr="000000"/>
                          </a:solidFill>
                        </a:rPr>
                        <a:t>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a:r>
                        <a:rPr lang="en-US" sz="1800" dirty="0">
                          <a:solidFill>
                            <a:sysClr val="windowText" lastClr="000000"/>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1482780712"/>
                  </a:ext>
                </a:extLst>
              </a:tr>
              <a:tr h="381000">
                <a:tc>
                  <a:txBody>
                    <a:bodyPr/>
                    <a:lstStyle/>
                    <a:p>
                      <a:pPr algn="ctr"/>
                      <a:r>
                        <a:rPr lang="en-US" sz="1800" dirty="0">
                          <a:solidFill>
                            <a:sysClr val="windowText" lastClr="000000"/>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a:r>
                        <a:rPr lang="en-US" sz="1800" dirty="0">
                          <a:solidFill>
                            <a:sysClr val="windowText" lastClr="000000"/>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a:r>
                        <a:rPr lang="en-US" sz="1800" dirty="0">
                          <a:solidFill>
                            <a:sysClr val="windowText" lastClr="000000"/>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3641634632"/>
                  </a:ext>
                </a:extLst>
              </a:tr>
            </a:tbl>
          </a:graphicData>
        </a:graphic>
      </p:graphicFrame>
    </p:spTree>
    <p:extLst>
      <p:ext uri="{BB962C8B-B14F-4D97-AF65-F5344CB8AC3E}">
        <p14:creationId xmlns:p14="http://schemas.microsoft.com/office/powerpoint/2010/main" val="1497340926"/>
      </p:ext>
    </p:extLst>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15330B-73F1-7D4F-98F3-FB30E8007AEB}"/>
              </a:ext>
            </a:extLst>
          </p:cNvPr>
          <p:cNvSpPr>
            <a:spLocks noGrp="1"/>
          </p:cNvSpPr>
          <p:nvPr>
            <p:ph type="title"/>
          </p:nvPr>
        </p:nvSpPr>
        <p:spPr>
          <a:xfrm>
            <a:off x="2692400" y="762000"/>
            <a:ext cx="8444807" cy="1690624"/>
          </a:xfrm>
        </p:spPr>
        <p:txBody>
          <a:bodyPr/>
          <a:lstStyle/>
          <a:p>
            <a:r>
              <a:rPr lang="en-US" dirty="0"/>
              <a:t>Pooling layers</a:t>
            </a:r>
          </a:p>
        </p:txBody>
      </p:sp>
      <p:sp>
        <p:nvSpPr>
          <p:cNvPr id="3" name="TextBox 2">
            <a:extLst>
              <a:ext uri="{FF2B5EF4-FFF2-40B4-BE49-F238E27FC236}">
                <a16:creationId xmlns:a16="http://schemas.microsoft.com/office/drawing/2014/main" id="{9B5B0DB9-22FD-1D44-A304-729BF978E902}"/>
              </a:ext>
            </a:extLst>
          </p:cNvPr>
          <p:cNvSpPr txBox="1"/>
          <p:nvPr/>
        </p:nvSpPr>
        <p:spPr>
          <a:xfrm>
            <a:off x="1624566" y="3124200"/>
            <a:ext cx="9755667" cy="3046988"/>
          </a:xfrm>
          <a:prstGeom prst="rect">
            <a:avLst/>
          </a:prstGeom>
          <a:noFill/>
        </p:spPr>
        <p:txBody>
          <a:bodyPr wrap="square" rtlCol="0">
            <a:spAutoFit/>
          </a:bodyPr>
          <a:lstStyle/>
          <a:p>
            <a:r>
              <a:rPr lang="en-US" dirty="0">
                <a:solidFill>
                  <a:schemeClr val="tx1"/>
                </a:solidFill>
                <a:latin typeface="+mn-lt"/>
              </a:rPr>
              <a:t>Pooling layers are used to reduce the dimensionality of the network.</a:t>
            </a:r>
          </a:p>
          <a:p>
            <a:endParaRPr lang="en-US" dirty="0">
              <a:solidFill>
                <a:schemeClr val="tx1"/>
              </a:solidFill>
              <a:latin typeface="+mn-lt"/>
            </a:endParaRPr>
          </a:p>
          <a:p>
            <a:r>
              <a:rPr lang="en-US" dirty="0">
                <a:solidFill>
                  <a:schemeClr val="tx1"/>
                </a:solidFill>
                <a:latin typeface="+mn-lt"/>
              </a:rPr>
              <a:t>We literally take squares of adjacent pixels and replace them with one pixel that contains the average or, more commonly, the max value (max pooling) of the square. </a:t>
            </a:r>
          </a:p>
        </p:txBody>
      </p:sp>
      <p:pic>
        <p:nvPicPr>
          <p:cNvPr id="6" name="Picture 5" descr="A picture containing text, screenshot, circle, diagram&#10;&#10;Description automatically generated">
            <a:extLst>
              <a:ext uri="{FF2B5EF4-FFF2-40B4-BE49-F238E27FC236}">
                <a16:creationId xmlns:a16="http://schemas.microsoft.com/office/drawing/2014/main" id="{72AABF9F-7E8C-C141-9C41-D516646E0772}"/>
              </a:ext>
            </a:extLst>
          </p:cNvPr>
          <p:cNvPicPr>
            <a:picLocks noChangeAspect="1"/>
          </p:cNvPicPr>
          <p:nvPr/>
        </p:nvPicPr>
        <p:blipFill>
          <a:blip r:embed="rId3"/>
          <a:stretch>
            <a:fillRect/>
          </a:stretch>
        </p:blipFill>
        <p:spPr>
          <a:xfrm>
            <a:off x="4330700" y="6453791"/>
            <a:ext cx="4343400" cy="3275648"/>
          </a:xfrm>
          <a:prstGeom prst="rect">
            <a:avLst/>
          </a:prstGeom>
        </p:spPr>
      </p:pic>
      <p:sp>
        <p:nvSpPr>
          <p:cNvPr id="7" name="TextBox 6">
            <a:extLst>
              <a:ext uri="{FF2B5EF4-FFF2-40B4-BE49-F238E27FC236}">
                <a16:creationId xmlns:a16="http://schemas.microsoft.com/office/drawing/2014/main" id="{257879A6-8F83-EB4B-8322-DB47CF0CB083}"/>
              </a:ext>
            </a:extLst>
          </p:cNvPr>
          <p:cNvSpPr txBox="1"/>
          <p:nvPr/>
        </p:nvSpPr>
        <p:spPr>
          <a:xfrm>
            <a:off x="8674100" y="7799227"/>
            <a:ext cx="2210284" cy="1077218"/>
          </a:xfrm>
          <a:prstGeom prst="rect">
            <a:avLst/>
          </a:prstGeom>
          <a:noFill/>
        </p:spPr>
        <p:txBody>
          <a:bodyPr wrap="none" rtlCol="0">
            <a:spAutoFit/>
          </a:bodyPr>
          <a:lstStyle/>
          <a:p>
            <a:r>
              <a:rPr lang="en-US" dirty="0">
                <a:solidFill>
                  <a:srgbClr val="FF0000"/>
                </a:solidFill>
                <a:latin typeface="+mj-lt"/>
              </a:rPr>
              <a:t>Max Pooling</a:t>
            </a:r>
          </a:p>
          <a:p>
            <a:r>
              <a:rPr lang="en-US" dirty="0">
                <a:solidFill>
                  <a:srgbClr val="FF0000"/>
                </a:solidFill>
                <a:latin typeface="+mj-lt"/>
              </a:rPr>
              <a:t>example</a:t>
            </a:r>
          </a:p>
        </p:txBody>
      </p:sp>
    </p:spTree>
    <p:extLst>
      <p:ext uri="{BB962C8B-B14F-4D97-AF65-F5344CB8AC3E}">
        <p14:creationId xmlns:p14="http://schemas.microsoft.com/office/powerpoint/2010/main" val="701516573"/>
      </p:ext>
    </p:extLst>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78000" y="781072"/>
            <a:ext cx="9448800" cy="1428750"/>
          </a:xfrm>
        </p:spPr>
        <p:txBody>
          <a:bodyPr anchor="ctr"/>
          <a:lstStyle/>
          <a:p>
            <a:pPr algn="ctr"/>
            <a:r>
              <a:rPr lang="en-US" sz="3751" dirty="0">
                <a:solidFill>
                  <a:srgbClr val="FF0000"/>
                </a:solidFill>
              </a:rPr>
              <a:t>Recurrent</a:t>
            </a:r>
            <a:r>
              <a:rPr lang="en-US" sz="3751" dirty="0"/>
              <a:t> Neural Networks</a:t>
            </a:r>
          </a:p>
        </p:txBody>
      </p:sp>
      <p:pic>
        <p:nvPicPr>
          <p:cNvPr id="7" name="Picture 6"/>
          <p:cNvPicPr>
            <a:picLocks noChangeAspect="1"/>
          </p:cNvPicPr>
          <p:nvPr/>
        </p:nvPicPr>
        <p:blipFill>
          <a:blip r:embed="rId3"/>
          <a:stretch>
            <a:fillRect/>
          </a:stretch>
        </p:blipFill>
        <p:spPr>
          <a:xfrm>
            <a:off x="1509282" y="3669677"/>
            <a:ext cx="5257324" cy="2798734"/>
          </a:xfrm>
          <a:prstGeom prst="rect">
            <a:avLst/>
          </a:prstGeom>
        </p:spPr>
      </p:pic>
      <p:pic>
        <p:nvPicPr>
          <p:cNvPr id="8" name="Picture 7"/>
          <p:cNvPicPr>
            <a:picLocks noChangeAspect="1"/>
          </p:cNvPicPr>
          <p:nvPr/>
        </p:nvPicPr>
        <p:blipFill>
          <a:blip r:embed="rId4"/>
          <a:stretch>
            <a:fillRect/>
          </a:stretch>
        </p:blipFill>
        <p:spPr>
          <a:xfrm>
            <a:off x="7054605" y="3669677"/>
            <a:ext cx="5314302" cy="2798734"/>
          </a:xfrm>
          <a:prstGeom prst="rect">
            <a:avLst/>
          </a:prstGeom>
        </p:spPr>
      </p:pic>
      <p:sp>
        <p:nvSpPr>
          <p:cNvPr id="3" name="TextBox 2"/>
          <p:cNvSpPr txBox="1"/>
          <p:nvPr/>
        </p:nvSpPr>
        <p:spPr>
          <a:xfrm>
            <a:off x="177800" y="7802940"/>
            <a:ext cx="12709890" cy="1569660"/>
          </a:xfrm>
          <a:prstGeom prst="rect">
            <a:avLst/>
          </a:prstGeom>
          <a:noFill/>
        </p:spPr>
        <p:txBody>
          <a:bodyPr wrap="none" rtlCol="0">
            <a:spAutoFit/>
          </a:bodyPr>
          <a:lstStyle/>
          <a:p>
            <a:r>
              <a:rPr lang="en-US" dirty="0">
                <a:solidFill>
                  <a:srgbClr val="FF0000"/>
                </a:solidFill>
                <a:latin typeface="Gill Sans MT" panose="020B0502020104020203" pitchFamily="34" charset="77"/>
              </a:rPr>
              <a:t>Sequential:</a:t>
            </a:r>
            <a:endParaRPr lang="en-US" dirty="0">
              <a:solidFill>
                <a:schemeClr val="tx1"/>
              </a:solidFill>
              <a:latin typeface="Gill Sans MT" panose="020B0502020104020203" pitchFamily="34" charset="77"/>
            </a:endParaRPr>
          </a:p>
          <a:p>
            <a:r>
              <a:rPr lang="en-US" dirty="0">
                <a:solidFill>
                  <a:schemeClr val="tx1"/>
                </a:solidFill>
                <a:latin typeface="Gill Sans MT" panose="020B0502020104020203" pitchFamily="34" charset="77"/>
              </a:rPr>
              <a:t>The target prediction is based </a:t>
            </a:r>
          </a:p>
          <a:p>
            <a:r>
              <a:rPr lang="en-US" dirty="0">
                <a:solidFill>
                  <a:schemeClr val="tx1"/>
                </a:solidFill>
                <a:latin typeface="Gill Sans MT" panose="020B0502020104020203" pitchFamily="34" charset="77"/>
              </a:rPr>
              <a:t>on the input features </a:t>
            </a:r>
            <a:r>
              <a:rPr lang="en-US" i="1" dirty="0">
                <a:solidFill>
                  <a:schemeClr val="tx1"/>
                </a:solidFill>
                <a:latin typeface="Gill Sans MT" panose="020B0502020104020203" pitchFamily="34" charset="77"/>
              </a:rPr>
              <a:t>and</a:t>
            </a:r>
            <a:r>
              <a:rPr lang="en-US" dirty="0">
                <a:solidFill>
                  <a:schemeClr val="tx1"/>
                </a:solidFill>
                <a:latin typeface="Gill Sans MT" panose="020B0502020104020203" pitchFamily="34" charset="77"/>
              </a:rPr>
              <a:t> the outcome of the network at the previous step.</a:t>
            </a:r>
          </a:p>
        </p:txBody>
      </p:sp>
      <p:sp>
        <p:nvSpPr>
          <p:cNvPr id="10" name="TextBox 9"/>
          <p:cNvSpPr txBox="1"/>
          <p:nvPr/>
        </p:nvSpPr>
        <p:spPr>
          <a:xfrm>
            <a:off x="1549400" y="2939313"/>
            <a:ext cx="4205960" cy="617541"/>
          </a:xfrm>
          <a:prstGeom prst="rect">
            <a:avLst/>
          </a:prstGeom>
          <a:noFill/>
        </p:spPr>
        <p:txBody>
          <a:bodyPr wrap="none" rtlCol="0">
            <a:spAutoFit/>
          </a:bodyPr>
          <a:lstStyle/>
          <a:p>
            <a:r>
              <a:rPr lang="en-US" sz="3413" dirty="0">
                <a:solidFill>
                  <a:schemeClr val="tx1"/>
                </a:solidFill>
                <a:latin typeface="Gill Sans MT" panose="020B0502020104020203" pitchFamily="34" charset="77"/>
              </a:rPr>
              <a:t>Forward-feed network</a:t>
            </a:r>
          </a:p>
        </p:txBody>
      </p:sp>
      <p:sp>
        <p:nvSpPr>
          <p:cNvPr id="11" name="TextBox 10"/>
          <p:cNvSpPr txBox="1"/>
          <p:nvPr/>
        </p:nvSpPr>
        <p:spPr>
          <a:xfrm>
            <a:off x="7533352" y="2844140"/>
            <a:ext cx="4835555" cy="617541"/>
          </a:xfrm>
          <a:prstGeom prst="rect">
            <a:avLst/>
          </a:prstGeom>
          <a:noFill/>
        </p:spPr>
        <p:txBody>
          <a:bodyPr wrap="none" rtlCol="0">
            <a:spAutoFit/>
          </a:bodyPr>
          <a:lstStyle/>
          <a:p>
            <a:r>
              <a:rPr lang="en-US" sz="3413" dirty="0">
                <a:solidFill>
                  <a:schemeClr val="tx1"/>
                </a:solidFill>
                <a:latin typeface="Gill Sans MT" panose="020B0502020104020203" pitchFamily="34" charset="77"/>
              </a:rPr>
              <a:t>Recurrent neural network</a:t>
            </a:r>
          </a:p>
        </p:txBody>
      </p:sp>
      <p:sp>
        <p:nvSpPr>
          <p:cNvPr id="5" name="TextBox 4">
            <a:extLst>
              <a:ext uri="{FF2B5EF4-FFF2-40B4-BE49-F238E27FC236}">
                <a16:creationId xmlns:a16="http://schemas.microsoft.com/office/drawing/2014/main" id="{A427D2BB-7BA5-D946-ACB4-8C9518A34889}"/>
              </a:ext>
            </a:extLst>
          </p:cNvPr>
          <p:cNvSpPr txBox="1"/>
          <p:nvPr/>
        </p:nvSpPr>
        <p:spPr>
          <a:xfrm>
            <a:off x="3593069" y="6643156"/>
            <a:ext cx="7502696" cy="461665"/>
          </a:xfrm>
          <a:prstGeom prst="rect">
            <a:avLst/>
          </a:prstGeom>
          <a:noFill/>
        </p:spPr>
        <p:txBody>
          <a:bodyPr wrap="none" rtlCol="0">
            <a:spAutoFit/>
          </a:bodyPr>
          <a:lstStyle/>
          <a:p>
            <a:r>
              <a:rPr lang="en-US" sz="2400" dirty="0">
                <a:latin typeface="+mj-lt"/>
              </a:rPr>
              <a:t>Figures from </a:t>
            </a:r>
            <a:r>
              <a:rPr lang="en-US" sz="2400" dirty="0" err="1">
                <a:latin typeface="+mj-lt"/>
              </a:rPr>
              <a:t>Acquaviva</a:t>
            </a:r>
            <a:r>
              <a:rPr lang="en-US" sz="2400" dirty="0">
                <a:latin typeface="+mj-lt"/>
              </a:rPr>
              <a:t> 2019, courtesy of Bruno Gonçalves</a:t>
            </a:r>
          </a:p>
        </p:txBody>
      </p:sp>
    </p:spTree>
    <p:extLst>
      <p:ext uri="{BB962C8B-B14F-4D97-AF65-F5344CB8AC3E}">
        <p14:creationId xmlns:p14="http://schemas.microsoft.com/office/powerpoint/2010/main" val="291365546"/>
      </p:ext>
    </p:extLst>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30400" y="885491"/>
            <a:ext cx="9448800" cy="1428750"/>
          </a:xfrm>
        </p:spPr>
        <p:txBody>
          <a:bodyPr anchor="ctr"/>
          <a:lstStyle/>
          <a:p>
            <a:pPr algn="ctr"/>
            <a:r>
              <a:rPr lang="en-US" sz="3751" dirty="0">
                <a:solidFill>
                  <a:srgbClr val="FF0000"/>
                </a:solidFill>
              </a:rPr>
              <a:t>Recurrent</a:t>
            </a:r>
            <a:r>
              <a:rPr lang="en-US" sz="3751" dirty="0"/>
              <a:t> Neural Networks</a:t>
            </a:r>
          </a:p>
        </p:txBody>
      </p:sp>
      <p:pic>
        <p:nvPicPr>
          <p:cNvPr id="4" name="Picture 3" descr="A picture containing text, diagram, screenshot, line&#10;&#10;Description automatically generated">
            <a:extLst>
              <a:ext uri="{FF2B5EF4-FFF2-40B4-BE49-F238E27FC236}">
                <a16:creationId xmlns:a16="http://schemas.microsoft.com/office/drawing/2014/main" id="{8F35AEF6-FDEE-FE40-B812-0EDFAE23D1D3}"/>
              </a:ext>
            </a:extLst>
          </p:cNvPr>
          <p:cNvPicPr>
            <a:picLocks noChangeAspect="1"/>
          </p:cNvPicPr>
          <p:nvPr/>
        </p:nvPicPr>
        <p:blipFill>
          <a:blip r:embed="rId3"/>
          <a:stretch>
            <a:fillRect/>
          </a:stretch>
        </p:blipFill>
        <p:spPr>
          <a:xfrm>
            <a:off x="6883400" y="2620004"/>
            <a:ext cx="5619077" cy="6763080"/>
          </a:xfrm>
          <a:prstGeom prst="rect">
            <a:avLst/>
          </a:prstGeom>
        </p:spPr>
      </p:pic>
      <p:pic>
        <p:nvPicPr>
          <p:cNvPr id="8" name="Picture 7" descr="A picture containing text, screenshot, diagram, font&#10;&#10;Description automatically generated">
            <a:extLst>
              <a:ext uri="{FF2B5EF4-FFF2-40B4-BE49-F238E27FC236}">
                <a16:creationId xmlns:a16="http://schemas.microsoft.com/office/drawing/2014/main" id="{68D4E3D6-C30E-1D41-9C23-A792EA52DA73}"/>
              </a:ext>
            </a:extLst>
          </p:cNvPr>
          <p:cNvPicPr>
            <a:picLocks noChangeAspect="1"/>
          </p:cNvPicPr>
          <p:nvPr/>
        </p:nvPicPr>
        <p:blipFill>
          <a:blip r:embed="rId4"/>
          <a:stretch>
            <a:fillRect/>
          </a:stretch>
        </p:blipFill>
        <p:spPr>
          <a:xfrm>
            <a:off x="502322" y="4876800"/>
            <a:ext cx="5619078" cy="2318716"/>
          </a:xfrm>
          <a:prstGeom prst="rect">
            <a:avLst/>
          </a:prstGeom>
        </p:spPr>
      </p:pic>
    </p:spTree>
    <p:extLst>
      <p:ext uri="{BB962C8B-B14F-4D97-AF65-F5344CB8AC3E}">
        <p14:creationId xmlns:p14="http://schemas.microsoft.com/office/powerpoint/2010/main" val="559108347"/>
      </p:ext>
    </p:extLst>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400" y="659791"/>
            <a:ext cx="8444807" cy="1690624"/>
          </a:xfrm>
        </p:spPr>
        <p:txBody>
          <a:bodyPr anchor="ctr"/>
          <a:lstStyle/>
          <a:p>
            <a:pPr algn="ctr"/>
            <a:r>
              <a:rPr lang="en-US" dirty="0" err="1"/>
              <a:t>AutoEncoders</a:t>
            </a:r>
            <a:endParaRPr lang="en-US" dirty="0"/>
          </a:p>
        </p:txBody>
      </p:sp>
      <p:sp>
        <p:nvSpPr>
          <p:cNvPr id="4" name="TextBox 3"/>
          <p:cNvSpPr txBox="1"/>
          <p:nvPr/>
        </p:nvSpPr>
        <p:spPr>
          <a:xfrm>
            <a:off x="787400" y="3200400"/>
            <a:ext cx="4114800" cy="6124754"/>
          </a:xfrm>
          <a:prstGeom prst="rect">
            <a:avLst/>
          </a:prstGeom>
          <a:noFill/>
        </p:spPr>
        <p:txBody>
          <a:bodyPr wrap="square" rtlCol="0">
            <a:spAutoFit/>
          </a:bodyPr>
          <a:lstStyle/>
          <a:p>
            <a:r>
              <a:rPr lang="en-US" sz="2800" dirty="0">
                <a:solidFill>
                  <a:srgbClr val="FF0000"/>
                </a:solidFill>
                <a:latin typeface="Gill Sans MT" panose="020B0502020104020203" pitchFamily="34" charset="77"/>
              </a:rPr>
              <a:t>Unsupervised technique</a:t>
            </a:r>
          </a:p>
          <a:p>
            <a:endParaRPr lang="en-US" sz="2800" dirty="0">
              <a:solidFill>
                <a:schemeClr val="tx1"/>
              </a:solidFill>
              <a:latin typeface="Gill Sans MT" panose="020B0502020104020203" pitchFamily="34" charset="77"/>
            </a:endParaRPr>
          </a:p>
          <a:p>
            <a:r>
              <a:rPr lang="en-US" sz="2800" dirty="0">
                <a:solidFill>
                  <a:schemeClr val="tx1"/>
                </a:solidFill>
                <a:latin typeface="Gill Sans MT" panose="020B0502020104020203" pitchFamily="34" charset="77"/>
              </a:rPr>
              <a:t>The goal is to generate outputs that are as similar as possible to the inputs,  but </a:t>
            </a:r>
            <a:r>
              <a:rPr lang="en-US" sz="2800" dirty="0">
                <a:solidFill>
                  <a:srgbClr val="FF0000"/>
                </a:solidFill>
                <a:latin typeface="Gill Sans MT" panose="020B0502020104020203" pitchFamily="34" charset="77"/>
              </a:rPr>
              <a:t>going through a lower-dimensional representation </a:t>
            </a:r>
            <a:r>
              <a:rPr lang="en-US" sz="2800" dirty="0">
                <a:solidFill>
                  <a:schemeClr val="tx1"/>
                </a:solidFill>
                <a:latin typeface="Gill Sans MT" panose="020B0502020104020203" pitchFamily="34" charset="77"/>
              </a:rPr>
              <a:t>(middle layer: compressed latent representation)</a:t>
            </a:r>
          </a:p>
          <a:p>
            <a:endParaRPr lang="en-US" sz="2800" dirty="0">
              <a:solidFill>
                <a:schemeClr val="tx1"/>
              </a:solidFill>
              <a:latin typeface="Gill Sans MT" panose="020B0502020104020203" pitchFamily="34" charset="77"/>
            </a:endParaRPr>
          </a:p>
          <a:p>
            <a:r>
              <a:rPr lang="en-US" sz="2800" dirty="0">
                <a:solidFill>
                  <a:schemeClr val="tx1"/>
                </a:solidFill>
                <a:latin typeface="Gill Sans MT" panose="020B0502020104020203" pitchFamily="34" charset="77"/>
              </a:rPr>
              <a:t>The loss function is (some measure of) the difference between input and output</a:t>
            </a:r>
          </a:p>
          <a:p>
            <a:endParaRPr lang="en-US" sz="2800" dirty="0">
              <a:solidFill>
                <a:schemeClr val="tx1"/>
              </a:solidFill>
              <a:latin typeface="Gill Sans MT" panose="020B0502020104020203" pitchFamily="34" charset="77"/>
            </a:endParaRPr>
          </a:p>
        </p:txBody>
      </p:sp>
      <p:pic>
        <p:nvPicPr>
          <p:cNvPr id="5" name="Picture 4">
            <a:extLst>
              <a:ext uri="{FF2B5EF4-FFF2-40B4-BE49-F238E27FC236}">
                <a16:creationId xmlns:a16="http://schemas.microsoft.com/office/drawing/2014/main" id="{9A4C6F8C-B61F-B946-92F0-22ED9557A85E}"/>
              </a:ext>
            </a:extLst>
          </p:cNvPr>
          <p:cNvPicPr>
            <a:picLocks noChangeAspect="1"/>
          </p:cNvPicPr>
          <p:nvPr/>
        </p:nvPicPr>
        <p:blipFill>
          <a:blip r:embed="rId2"/>
          <a:stretch>
            <a:fillRect/>
          </a:stretch>
        </p:blipFill>
        <p:spPr>
          <a:xfrm>
            <a:off x="5402621" y="3048000"/>
            <a:ext cx="7602179" cy="4413250"/>
          </a:xfrm>
          <a:prstGeom prst="rect">
            <a:avLst/>
          </a:prstGeom>
        </p:spPr>
      </p:pic>
      <p:sp>
        <p:nvSpPr>
          <p:cNvPr id="6" name="TextBox 5">
            <a:extLst>
              <a:ext uri="{FF2B5EF4-FFF2-40B4-BE49-F238E27FC236}">
                <a16:creationId xmlns:a16="http://schemas.microsoft.com/office/drawing/2014/main" id="{25FDDE79-13AA-5447-84D4-90548F951107}"/>
              </a:ext>
            </a:extLst>
          </p:cNvPr>
          <p:cNvSpPr txBox="1"/>
          <p:nvPr/>
        </p:nvSpPr>
        <p:spPr>
          <a:xfrm>
            <a:off x="5207000" y="8247936"/>
            <a:ext cx="7602179" cy="1077218"/>
          </a:xfrm>
          <a:prstGeom prst="rect">
            <a:avLst/>
          </a:prstGeom>
          <a:noFill/>
        </p:spPr>
        <p:txBody>
          <a:bodyPr wrap="square" rtlCol="0">
            <a:spAutoFit/>
          </a:bodyPr>
          <a:lstStyle/>
          <a:p>
            <a:r>
              <a:rPr lang="en-US" sz="3200" dirty="0">
                <a:solidFill>
                  <a:schemeClr val="tx1"/>
                </a:solidFill>
                <a:latin typeface="Gill Sans MT" panose="020B0502020104020203" pitchFamily="34" charset="77"/>
              </a:rPr>
              <a:t>Examples of applications: </a:t>
            </a:r>
          </a:p>
          <a:p>
            <a:r>
              <a:rPr lang="en-US" sz="3200" dirty="0">
                <a:solidFill>
                  <a:schemeClr val="tx1"/>
                </a:solidFill>
                <a:latin typeface="Gill Sans MT" panose="020B0502020104020203" pitchFamily="34" charset="77"/>
              </a:rPr>
              <a:t>Dimensionality reduction, denoising</a:t>
            </a:r>
            <a:r>
              <a:rPr lang="mr-IN" sz="3200" dirty="0">
                <a:solidFill>
                  <a:schemeClr val="tx1"/>
                </a:solidFill>
                <a:latin typeface="Gill Sans MT" panose="020B0502020104020203" pitchFamily="34" charset="77"/>
              </a:rPr>
              <a:t>…</a:t>
            </a:r>
            <a:endParaRPr lang="en-US" sz="3200" dirty="0">
              <a:solidFill>
                <a:schemeClr val="tx1"/>
              </a:solidFill>
              <a:latin typeface="Gill Sans MT" panose="020B0502020104020203" pitchFamily="34" charset="77"/>
            </a:endParaRPr>
          </a:p>
        </p:txBody>
      </p:sp>
      <p:sp>
        <p:nvSpPr>
          <p:cNvPr id="7" name="TextBox 6">
            <a:extLst>
              <a:ext uri="{FF2B5EF4-FFF2-40B4-BE49-F238E27FC236}">
                <a16:creationId xmlns:a16="http://schemas.microsoft.com/office/drawing/2014/main" id="{0D6C8CF7-B83D-794D-8CB9-9210C3E0BF14}"/>
              </a:ext>
            </a:extLst>
          </p:cNvPr>
          <p:cNvSpPr txBox="1"/>
          <p:nvPr/>
        </p:nvSpPr>
        <p:spPr>
          <a:xfrm>
            <a:off x="5207000" y="7588591"/>
            <a:ext cx="7628627" cy="461665"/>
          </a:xfrm>
          <a:prstGeom prst="rect">
            <a:avLst/>
          </a:prstGeom>
          <a:noFill/>
        </p:spPr>
        <p:txBody>
          <a:bodyPr wrap="none" rtlCol="0">
            <a:spAutoFit/>
          </a:bodyPr>
          <a:lstStyle/>
          <a:p>
            <a:r>
              <a:rPr lang="en-US" sz="2400" dirty="0">
                <a:latin typeface="+mj-lt"/>
              </a:rPr>
              <a:t>Figure reproduced with permission from Portillo et al 2020</a:t>
            </a:r>
          </a:p>
        </p:txBody>
      </p:sp>
    </p:spTree>
    <p:extLst>
      <p:ext uri="{BB962C8B-B14F-4D97-AF65-F5344CB8AC3E}">
        <p14:creationId xmlns:p14="http://schemas.microsoft.com/office/powerpoint/2010/main" val="1698197374"/>
      </p:ext>
    </p:extLst>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bwMode="auto">
          <a:xfrm>
            <a:off x="1930400" y="1447801"/>
            <a:ext cx="9448800" cy="1428750"/>
          </a:xfrm>
          <a:prstGeom prst="rect">
            <a:avLst/>
          </a:prstGeom>
          <a:noFill/>
          <a:ln>
            <a:noFill/>
          </a:ln>
          <a:effectLst/>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vert="horz" wrap="square" lIns="38100" tIns="38100" rIns="38100" bIns="38100" numCol="1" anchor="ctr" anchorCtr="0" compatLnSpc="1">
            <a:prstTxWarp prst="textNoShape">
              <a:avLst/>
            </a:prstTxWarp>
          </a:bodyPr>
          <a:lstStyle>
            <a:lvl1pPr algn="l" rtl="0" fontAlgn="base">
              <a:spcBef>
                <a:spcPct val="0"/>
              </a:spcBef>
              <a:spcAft>
                <a:spcPct val="0"/>
              </a:spcAft>
              <a:defRPr sz="7600">
                <a:solidFill>
                  <a:srgbClr val="D5D4D6"/>
                </a:solidFill>
                <a:latin typeface="+mj-lt"/>
                <a:ea typeface="+mj-ea"/>
                <a:cs typeface="+mj-cs"/>
                <a:sym typeface="Helvetica Neue Bold Condensed" charset="0"/>
              </a:defRPr>
            </a:lvl1pPr>
            <a:lvl2pPr algn="l" rtl="0" fontAlgn="base">
              <a:spcBef>
                <a:spcPct val="0"/>
              </a:spcBef>
              <a:spcAft>
                <a:spcPct val="0"/>
              </a:spcAft>
              <a:defRPr sz="7600">
                <a:solidFill>
                  <a:srgbClr val="D5D4D6"/>
                </a:solidFill>
                <a:latin typeface="Helvetica Neue Bold Condensed" charset="0"/>
                <a:ea typeface="ヒラギノ角ゴ ProN W6" charset="0"/>
                <a:cs typeface="ヒラギノ角ゴ ProN W6" charset="0"/>
                <a:sym typeface="Helvetica Neue Bold Condensed" charset="0"/>
              </a:defRPr>
            </a:lvl2pPr>
            <a:lvl3pPr algn="l" rtl="0" fontAlgn="base">
              <a:spcBef>
                <a:spcPct val="0"/>
              </a:spcBef>
              <a:spcAft>
                <a:spcPct val="0"/>
              </a:spcAft>
              <a:defRPr sz="7600">
                <a:solidFill>
                  <a:srgbClr val="D5D4D6"/>
                </a:solidFill>
                <a:latin typeface="Helvetica Neue Bold Condensed" charset="0"/>
                <a:ea typeface="ヒラギノ角ゴ ProN W6" charset="0"/>
                <a:cs typeface="ヒラギノ角ゴ ProN W6" charset="0"/>
                <a:sym typeface="Helvetica Neue Bold Condensed" charset="0"/>
              </a:defRPr>
            </a:lvl3pPr>
            <a:lvl4pPr algn="l" rtl="0" fontAlgn="base">
              <a:spcBef>
                <a:spcPct val="0"/>
              </a:spcBef>
              <a:spcAft>
                <a:spcPct val="0"/>
              </a:spcAft>
              <a:defRPr sz="7600">
                <a:solidFill>
                  <a:srgbClr val="D5D4D6"/>
                </a:solidFill>
                <a:latin typeface="Helvetica Neue Bold Condensed" charset="0"/>
                <a:ea typeface="ヒラギノ角ゴ ProN W6" charset="0"/>
                <a:cs typeface="ヒラギノ角ゴ ProN W6" charset="0"/>
                <a:sym typeface="Helvetica Neue Bold Condensed" charset="0"/>
              </a:defRPr>
            </a:lvl4pPr>
            <a:lvl5pPr algn="l" rtl="0" fontAlgn="base">
              <a:spcBef>
                <a:spcPct val="0"/>
              </a:spcBef>
              <a:spcAft>
                <a:spcPct val="0"/>
              </a:spcAft>
              <a:defRPr sz="7600">
                <a:solidFill>
                  <a:srgbClr val="D5D4D6"/>
                </a:solidFill>
                <a:latin typeface="Helvetica Neue Bold Condensed" charset="0"/>
                <a:ea typeface="ヒラギノ角ゴ ProN W6" charset="0"/>
                <a:cs typeface="ヒラギノ角ゴ ProN W6" charset="0"/>
                <a:sym typeface="Helvetica Neue Bold Condensed" charset="0"/>
              </a:defRPr>
            </a:lvl5pPr>
            <a:lvl6pPr marL="457200" algn="l" rtl="0" fontAlgn="base">
              <a:spcBef>
                <a:spcPct val="0"/>
              </a:spcBef>
              <a:spcAft>
                <a:spcPct val="0"/>
              </a:spcAft>
              <a:defRPr sz="7600">
                <a:solidFill>
                  <a:srgbClr val="D5D4D6"/>
                </a:solidFill>
                <a:latin typeface="Helvetica Neue Bold Condensed" charset="0"/>
                <a:ea typeface="ヒラギノ角ゴ ProN W6" charset="0"/>
                <a:cs typeface="ヒラギノ角ゴ ProN W6" charset="0"/>
                <a:sym typeface="Helvetica Neue Bold Condensed" charset="0"/>
              </a:defRPr>
            </a:lvl6pPr>
            <a:lvl7pPr marL="914400" algn="l" rtl="0" fontAlgn="base">
              <a:spcBef>
                <a:spcPct val="0"/>
              </a:spcBef>
              <a:spcAft>
                <a:spcPct val="0"/>
              </a:spcAft>
              <a:defRPr sz="7600">
                <a:solidFill>
                  <a:srgbClr val="D5D4D6"/>
                </a:solidFill>
                <a:latin typeface="Helvetica Neue Bold Condensed" charset="0"/>
                <a:ea typeface="ヒラギノ角ゴ ProN W6" charset="0"/>
                <a:cs typeface="ヒラギノ角ゴ ProN W6" charset="0"/>
                <a:sym typeface="Helvetica Neue Bold Condensed" charset="0"/>
              </a:defRPr>
            </a:lvl7pPr>
            <a:lvl8pPr marL="1371600" algn="l" rtl="0" fontAlgn="base">
              <a:spcBef>
                <a:spcPct val="0"/>
              </a:spcBef>
              <a:spcAft>
                <a:spcPct val="0"/>
              </a:spcAft>
              <a:defRPr sz="7600">
                <a:solidFill>
                  <a:srgbClr val="D5D4D6"/>
                </a:solidFill>
                <a:latin typeface="Helvetica Neue Bold Condensed" charset="0"/>
                <a:ea typeface="ヒラギノ角ゴ ProN W6" charset="0"/>
                <a:cs typeface="ヒラギノ角ゴ ProN W6" charset="0"/>
                <a:sym typeface="Helvetica Neue Bold Condensed" charset="0"/>
              </a:defRPr>
            </a:lvl8pPr>
            <a:lvl9pPr marL="1828800" algn="l" rtl="0" fontAlgn="base">
              <a:spcBef>
                <a:spcPct val="0"/>
              </a:spcBef>
              <a:spcAft>
                <a:spcPct val="0"/>
              </a:spcAft>
              <a:defRPr sz="7600">
                <a:solidFill>
                  <a:srgbClr val="D5D4D6"/>
                </a:solidFill>
                <a:latin typeface="Helvetica Neue Bold Condensed" charset="0"/>
                <a:ea typeface="ヒラギノ角ゴ ProN W6" charset="0"/>
                <a:cs typeface="ヒラギノ角ゴ ProN W6" charset="0"/>
                <a:sym typeface="Helvetica Neue Bold Condensed" charset="0"/>
              </a:defRPr>
            </a:lvl9pPr>
          </a:lstStyle>
          <a:p>
            <a:pPr algn="ctr"/>
            <a:r>
              <a:rPr lang="en-US" sz="3751" kern="0" dirty="0">
                <a:solidFill>
                  <a:srgbClr val="FF0000"/>
                </a:solidFill>
              </a:rPr>
              <a:t>Generative Adversarial </a:t>
            </a:r>
            <a:r>
              <a:rPr lang="en-US" sz="3751" kern="0" dirty="0">
                <a:solidFill>
                  <a:schemeClr val="tx2">
                    <a:lumMod val="75000"/>
                  </a:schemeClr>
                </a:solidFill>
              </a:rPr>
              <a:t>Networks</a:t>
            </a:r>
          </a:p>
        </p:txBody>
      </p:sp>
      <p:sp>
        <p:nvSpPr>
          <p:cNvPr id="2" name="TextBox 1"/>
          <p:cNvSpPr txBox="1"/>
          <p:nvPr/>
        </p:nvSpPr>
        <p:spPr>
          <a:xfrm>
            <a:off x="2573581" y="8063964"/>
            <a:ext cx="8563626" cy="1044260"/>
          </a:xfrm>
          <a:prstGeom prst="rect">
            <a:avLst/>
          </a:prstGeom>
          <a:noFill/>
        </p:spPr>
        <p:txBody>
          <a:bodyPr wrap="none" rtlCol="0">
            <a:spAutoFit/>
          </a:bodyPr>
          <a:lstStyle/>
          <a:p>
            <a:r>
              <a:rPr lang="en-US" sz="2773" dirty="0">
                <a:solidFill>
                  <a:schemeClr val="tx2">
                    <a:lumMod val="75000"/>
                  </a:schemeClr>
                </a:solidFill>
                <a:latin typeface="Gill Sans MT" panose="020B0502020104020203" pitchFamily="34" charset="77"/>
              </a:rPr>
              <a:t>Application example: Realistic simulations (also deepfakes)</a:t>
            </a:r>
          </a:p>
          <a:p>
            <a:endParaRPr lang="en-US" sz="3413" dirty="0">
              <a:latin typeface="Gill Sans MT" panose="020B0502020104020203" pitchFamily="34" charset="77"/>
            </a:endParaRPr>
          </a:p>
        </p:txBody>
      </p:sp>
      <p:sp>
        <p:nvSpPr>
          <p:cNvPr id="5" name="Title 1">
            <a:extLst>
              <a:ext uri="{FF2B5EF4-FFF2-40B4-BE49-F238E27FC236}">
                <a16:creationId xmlns:a16="http://schemas.microsoft.com/office/drawing/2014/main" id="{B0D1E399-8470-EF4C-B6DE-437DD73C334B}"/>
              </a:ext>
            </a:extLst>
          </p:cNvPr>
          <p:cNvSpPr>
            <a:spLocks noGrp="1"/>
          </p:cNvSpPr>
          <p:nvPr>
            <p:ph type="title"/>
          </p:nvPr>
        </p:nvSpPr>
        <p:spPr>
          <a:xfrm>
            <a:off x="2692400" y="659791"/>
            <a:ext cx="8444807" cy="1690624"/>
          </a:xfrm>
        </p:spPr>
        <p:txBody>
          <a:bodyPr anchor="ctr"/>
          <a:lstStyle/>
          <a:p>
            <a:pPr algn="ctr"/>
            <a:r>
              <a:rPr lang="en-US" dirty="0" err="1">
                <a:solidFill>
                  <a:srgbClr val="FF0000"/>
                </a:solidFill>
              </a:rPr>
              <a:t>GENErative</a:t>
            </a:r>
            <a:r>
              <a:rPr lang="en-US" dirty="0">
                <a:solidFill>
                  <a:srgbClr val="FF0000"/>
                </a:solidFill>
              </a:rPr>
              <a:t> adversarial </a:t>
            </a:r>
            <a:r>
              <a:rPr lang="en-US" dirty="0"/>
              <a:t>networks</a:t>
            </a:r>
          </a:p>
        </p:txBody>
      </p:sp>
      <p:pic>
        <p:nvPicPr>
          <p:cNvPr id="8" name="Graphic 7">
            <a:extLst>
              <a:ext uri="{FF2B5EF4-FFF2-40B4-BE49-F238E27FC236}">
                <a16:creationId xmlns:a16="http://schemas.microsoft.com/office/drawing/2014/main" id="{D0CDE812-CE06-1141-A50B-E3621778C83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65200" y="2876551"/>
            <a:ext cx="11379200" cy="5004741"/>
          </a:xfrm>
          <a:prstGeom prst="rect">
            <a:avLst/>
          </a:prstGeom>
        </p:spPr>
      </p:pic>
      <p:sp>
        <p:nvSpPr>
          <p:cNvPr id="9" name="TextBox 8">
            <a:extLst>
              <a:ext uri="{FF2B5EF4-FFF2-40B4-BE49-F238E27FC236}">
                <a16:creationId xmlns:a16="http://schemas.microsoft.com/office/drawing/2014/main" id="{95621F5E-4CB4-D64B-9C15-1727AD85C8F8}"/>
              </a:ext>
            </a:extLst>
          </p:cNvPr>
          <p:cNvSpPr txBox="1"/>
          <p:nvPr/>
        </p:nvSpPr>
        <p:spPr>
          <a:xfrm>
            <a:off x="1836687" y="9139535"/>
            <a:ext cx="10228313" cy="461665"/>
          </a:xfrm>
          <a:prstGeom prst="rect">
            <a:avLst/>
          </a:prstGeom>
          <a:noFill/>
        </p:spPr>
        <p:txBody>
          <a:bodyPr wrap="none" rtlCol="0">
            <a:spAutoFit/>
          </a:bodyPr>
          <a:lstStyle/>
          <a:p>
            <a:r>
              <a:rPr lang="en-US" sz="2400" dirty="0">
                <a:latin typeface="+mj-lt"/>
              </a:rPr>
              <a:t>Figure source: https://</a:t>
            </a:r>
            <a:r>
              <a:rPr lang="en-US" sz="2400" dirty="0" err="1">
                <a:latin typeface="+mj-lt"/>
              </a:rPr>
              <a:t>developers.google.com</a:t>
            </a:r>
            <a:r>
              <a:rPr lang="en-US" sz="2400" dirty="0">
                <a:latin typeface="+mj-lt"/>
              </a:rPr>
              <a:t>/machine-learning/</a:t>
            </a:r>
            <a:r>
              <a:rPr lang="en-US" sz="2400" dirty="0" err="1">
                <a:latin typeface="+mj-lt"/>
              </a:rPr>
              <a:t>gan</a:t>
            </a:r>
            <a:r>
              <a:rPr lang="en-US" sz="2400" dirty="0">
                <a:latin typeface="+mj-lt"/>
              </a:rPr>
              <a:t>/</a:t>
            </a:r>
            <a:r>
              <a:rPr lang="en-US" sz="2400" dirty="0" err="1">
                <a:latin typeface="+mj-lt"/>
              </a:rPr>
              <a:t>gan_structure</a:t>
            </a:r>
            <a:endParaRPr lang="en-US" sz="2400" dirty="0">
              <a:latin typeface="+mj-lt"/>
            </a:endParaRPr>
          </a:p>
        </p:txBody>
      </p:sp>
    </p:spTree>
    <p:extLst>
      <p:ext uri="{BB962C8B-B14F-4D97-AF65-F5344CB8AC3E}">
        <p14:creationId xmlns:p14="http://schemas.microsoft.com/office/powerpoint/2010/main" val="992064341"/>
      </p:ext>
    </p:extLst>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2604504" y="3283305"/>
            <a:ext cx="7439865" cy="4450994"/>
          </a:xfrm>
          <a:prstGeom prst="rect">
            <a:avLst/>
          </a:prstGeom>
        </p:spPr>
      </p:pic>
      <p:sp>
        <p:nvSpPr>
          <p:cNvPr id="5" name="Rectangle 4"/>
          <p:cNvSpPr/>
          <p:nvPr/>
        </p:nvSpPr>
        <p:spPr>
          <a:xfrm>
            <a:off x="3539130" y="7924800"/>
            <a:ext cx="5926539" cy="523220"/>
          </a:xfrm>
          <a:prstGeom prst="rect">
            <a:avLst/>
          </a:prstGeom>
        </p:spPr>
        <p:txBody>
          <a:bodyPr wrap="square">
            <a:spAutoFit/>
          </a:bodyPr>
          <a:lstStyle/>
          <a:p>
            <a:r>
              <a:rPr lang="en-US" sz="2800" dirty="0">
                <a:latin typeface="+mj-lt"/>
                <a:hlinkClick r:id="rId3"/>
              </a:rPr>
              <a:t>https://</a:t>
            </a:r>
            <a:r>
              <a:rPr lang="en-US" sz="2800" dirty="0" err="1">
                <a:latin typeface="+mj-lt"/>
                <a:hlinkClick r:id="rId3"/>
              </a:rPr>
              <a:t>github.com</a:t>
            </a:r>
            <a:r>
              <a:rPr lang="en-US" sz="2800" dirty="0">
                <a:latin typeface="+mj-lt"/>
                <a:hlinkClick r:id="rId3"/>
              </a:rPr>
              <a:t>/</a:t>
            </a:r>
            <a:r>
              <a:rPr lang="en-US" sz="2800" dirty="0" err="1">
                <a:latin typeface="+mj-lt"/>
                <a:hlinkClick r:id="rId3"/>
              </a:rPr>
              <a:t>NVlabs</a:t>
            </a:r>
            <a:r>
              <a:rPr lang="en-US" sz="2800" dirty="0">
                <a:latin typeface="+mj-lt"/>
                <a:hlinkClick r:id="rId3"/>
              </a:rPr>
              <a:t>/</a:t>
            </a:r>
            <a:r>
              <a:rPr lang="en-US" sz="2800" dirty="0" err="1">
                <a:latin typeface="+mj-lt"/>
                <a:hlinkClick r:id="rId3"/>
              </a:rPr>
              <a:t>stylegan</a:t>
            </a:r>
            <a:endParaRPr lang="en-US" sz="2800" dirty="0">
              <a:latin typeface="+mj-lt"/>
            </a:endParaRPr>
          </a:p>
        </p:txBody>
      </p:sp>
      <p:sp>
        <p:nvSpPr>
          <p:cNvPr id="6" name="Title 1">
            <a:extLst>
              <a:ext uri="{FF2B5EF4-FFF2-40B4-BE49-F238E27FC236}">
                <a16:creationId xmlns:a16="http://schemas.microsoft.com/office/drawing/2014/main" id="{DDD8FCF2-924C-0943-A5F1-CFE4F6EC5B5A}"/>
              </a:ext>
            </a:extLst>
          </p:cNvPr>
          <p:cNvSpPr>
            <a:spLocks noGrp="1"/>
          </p:cNvSpPr>
          <p:nvPr>
            <p:ph type="title"/>
          </p:nvPr>
        </p:nvSpPr>
        <p:spPr>
          <a:xfrm>
            <a:off x="2692400" y="659791"/>
            <a:ext cx="8444807" cy="1690624"/>
          </a:xfrm>
        </p:spPr>
        <p:txBody>
          <a:bodyPr anchor="ctr"/>
          <a:lstStyle/>
          <a:p>
            <a:pPr algn="ctr"/>
            <a:r>
              <a:rPr lang="en-US" dirty="0" err="1">
                <a:solidFill>
                  <a:srgbClr val="FF0000"/>
                </a:solidFill>
              </a:rPr>
              <a:t>GENErative</a:t>
            </a:r>
            <a:r>
              <a:rPr lang="en-US" dirty="0">
                <a:solidFill>
                  <a:srgbClr val="FF0000"/>
                </a:solidFill>
              </a:rPr>
              <a:t> adversarial </a:t>
            </a:r>
            <a:r>
              <a:rPr lang="en-US" dirty="0"/>
              <a:t>networks</a:t>
            </a:r>
          </a:p>
        </p:txBody>
      </p:sp>
      <p:sp>
        <p:nvSpPr>
          <p:cNvPr id="2" name="TextBox 1">
            <a:extLst>
              <a:ext uri="{FF2B5EF4-FFF2-40B4-BE49-F238E27FC236}">
                <a16:creationId xmlns:a16="http://schemas.microsoft.com/office/drawing/2014/main" id="{35044095-2097-4A47-8873-EDA537C83E69}"/>
              </a:ext>
            </a:extLst>
          </p:cNvPr>
          <p:cNvSpPr txBox="1"/>
          <p:nvPr/>
        </p:nvSpPr>
        <p:spPr>
          <a:xfrm>
            <a:off x="1072338" y="9212715"/>
            <a:ext cx="11684930" cy="461665"/>
          </a:xfrm>
          <a:prstGeom prst="rect">
            <a:avLst/>
          </a:prstGeom>
          <a:noFill/>
        </p:spPr>
        <p:txBody>
          <a:bodyPr wrap="none" rtlCol="0">
            <a:spAutoFit/>
          </a:bodyPr>
          <a:lstStyle/>
          <a:p>
            <a:r>
              <a:rPr lang="en-US" sz="2400" dirty="0">
                <a:solidFill>
                  <a:schemeClr val="accent4">
                    <a:lumMod val="75000"/>
                  </a:schemeClr>
                </a:solidFill>
                <a:latin typeface="+mj-lt"/>
              </a:rPr>
              <a:t>Data source: </a:t>
            </a:r>
            <a:r>
              <a:rPr lang="en-US" sz="2400" dirty="0">
                <a:solidFill>
                  <a:schemeClr val="accent4">
                    <a:lumMod val="75000"/>
                  </a:schemeClr>
                </a:solidFill>
                <a:latin typeface="+mj-lt"/>
                <a:hlinkClick r:id="rId4">
                  <a:extLst>
                    <a:ext uri="{A12FA001-AC4F-418D-AE19-62706E023703}">
                      <ahyp:hlinkClr xmlns:ahyp="http://schemas.microsoft.com/office/drawing/2018/hyperlinkcolor" val="tx"/>
                    </a:ext>
                  </a:extLst>
                </a:hlinkClick>
              </a:rPr>
              <a:t>https://github.com/NVlabs/ffhq-dataset</a:t>
            </a:r>
            <a:r>
              <a:rPr lang="en-US" sz="2400" dirty="0">
                <a:solidFill>
                  <a:schemeClr val="accent4">
                    <a:lumMod val="75000"/>
                  </a:schemeClr>
                </a:solidFill>
                <a:latin typeface="+mj-lt"/>
              </a:rPr>
              <a:t>; details: </a:t>
            </a:r>
            <a:r>
              <a:rPr lang="en-US" sz="2400" dirty="0">
                <a:solidFill>
                  <a:schemeClr val="accent4">
                    <a:lumMod val="75000"/>
                  </a:schemeClr>
                </a:solidFill>
                <a:latin typeface="+mj-lt"/>
                <a:hlinkClick r:id="rId5">
                  <a:extLst>
                    <a:ext uri="{A12FA001-AC4F-418D-AE19-62706E023703}">
                      <ahyp:hlinkClr xmlns:ahyp="http://schemas.microsoft.com/office/drawing/2018/hyperlinkcolor" val="tx"/>
                    </a:ext>
                  </a:extLst>
                </a:hlinkClick>
              </a:rPr>
              <a:t>https://arxiv.org/abs/1812.04948</a:t>
            </a:r>
            <a:endParaRPr lang="en-US" sz="2400" dirty="0">
              <a:solidFill>
                <a:schemeClr val="accent4">
                  <a:lumMod val="75000"/>
                </a:schemeClr>
              </a:solidFill>
              <a:latin typeface="+mj-lt"/>
            </a:endParaRPr>
          </a:p>
        </p:txBody>
      </p:sp>
    </p:spTree>
    <p:extLst>
      <p:ext uri="{BB962C8B-B14F-4D97-AF65-F5344CB8AC3E}">
        <p14:creationId xmlns:p14="http://schemas.microsoft.com/office/powerpoint/2010/main" val="213942554"/>
      </p:ext>
    </p:extLst>
  </p:cSld>
  <p:clrMapOvr>
    <a:masterClrMapping/>
  </p:clrMapOvr>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35597" y="714434"/>
            <a:ext cx="6333605" cy="1267968"/>
          </a:xfrm>
        </p:spPr>
        <p:txBody>
          <a:bodyPr anchor="ctr"/>
          <a:lstStyle/>
          <a:p>
            <a:pPr algn="ctr"/>
            <a:r>
              <a:rPr lang="en-US" dirty="0"/>
              <a:t>One more step</a:t>
            </a:r>
          </a:p>
        </p:txBody>
      </p:sp>
      <p:sp>
        <p:nvSpPr>
          <p:cNvPr id="3" name="Rectangle 2"/>
          <p:cNvSpPr/>
          <p:nvPr/>
        </p:nvSpPr>
        <p:spPr>
          <a:xfrm>
            <a:off x="2756956" y="7553522"/>
            <a:ext cx="7524750" cy="892552"/>
          </a:xfrm>
          <a:prstGeom prst="rect">
            <a:avLst/>
          </a:prstGeom>
        </p:spPr>
        <p:txBody>
          <a:bodyPr wrap="square">
            <a:spAutoFit/>
          </a:bodyPr>
          <a:lstStyle/>
          <a:p>
            <a:r>
              <a:rPr lang="en-US" sz="2600" dirty="0">
                <a:latin typeface="+mj-lt"/>
                <a:hlinkClick r:id="rId4"/>
              </a:rPr>
              <a:t>https://</a:t>
            </a:r>
            <a:r>
              <a:rPr lang="en-US" sz="2600" dirty="0" err="1">
                <a:latin typeface="+mj-lt"/>
                <a:hlinkClick r:id="rId4"/>
              </a:rPr>
              <a:t>www.youtube.com</a:t>
            </a:r>
            <a:r>
              <a:rPr lang="en-US" sz="2600" dirty="0">
                <a:latin typeface="+mj-lt"/>
                <a:hlinkClick r:id="rId4"/>
              </a:rPr>
              <a:t>/</a:t>
            </a:r>
            <a:r>
              <a:rPr lang="en-US" sz="2600" dirty="0" err="1">
                <a:latin typeface="+mj-lt"/>
                <a:hlinkClick r:id="rId4"/>
              </a:rPr>
              <a:t>watch?time_continue</a:t>
            </a:r>
            <a:r>
              <a:rPr lang="en-US" sz="2600" dirty="0">
                <a:latin typeface="+mj-lt"/>
                <a:hlinkClick r:id="rId4"/>
              </a:rPr>
              <a:t>=10&amp;v=yaq4sWFvnAY&amp;feature=</a:t>
            </a:r>
            <a:r>
              <a:rPr lang="en-US" sz="2600" dirty="0" err="1">
                <a:latin typeface="+mj-lt"/>
                <a:hlinkClick r:id="rId4"/>
              </a:rPr>
              <a:t>emb_logo</a:t>
            </a:r>
            <a:endParaRPr lang="en-US" sz="2600" dirty="0">
              <a:latin typeface="+mj-lt"/>
            </a:endParaRPr>
          </a:p>
        </p:txBody>
      </p:sp>
      <p:pic>
        <p:nvPicPr>
          <p:cNvPr id="4" name="NixonDeepFake.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387599" y="2667000"/>
            <a:ext cx="8263465" cy="4648200"/>
          </a:xfrm>
          <a:prstGeom prst="rect">
            <a:avLst/>
          </a:prstGeom>
        </p:spPr>
      </p:pic>
    </p:spTree>
    <p:extLst>
      <p:ext uri="{BB962C8B-B14F-4D97-AF65-F5344CB8AC3E}">
        <p14:creationId xmlns:p14="http://schemas.microsoft.com/office/powerpoint/2010/main" val="844880000"/>
      </p:ext>
    </p:extLst>
  </p:cSld>
  <p:clrMapOvr>
    <a:masterClrMapping/>
  </p:clrMapOvr>
  <p:transition/>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F485391D-560B-D44E-A4A5-3C8350244A07}"/>
              </a:ext>
            </a:extLst>
          </p:cNvPr>
          <p:cNvSpPr>
            <a:spLocks noGrp="1"/>
          </p:cNvSpPr>
          <p:nvPr>
            <p:ph type="title"/>
          </p:nvPr>
        </p:nvSpPr>
        <p:spPr>
          <a:xfrm>
            <a:off x="3335597" y="714434"/>
            <a:ext cx="6333605" cy="1267968"/>
          </a:xfrm>
        </p:spPr>
        <p:txBody>
          <a:bodyPr anchor="ctr">
            <a:normAutofit fontScale="90000"/>
          </a:bodyPr>
          <a:lstStyle/>
          <a:p>
            <a:pPr algn="ctr"/>
            <a:r>
              <a:rPr lang="en-US" dirty="0"/>
              <a:t>Something happier: cycle GANS</a:t>
            </a:r>
          </a:p>
        </p:txBody>
      </p:sp>
      <p:sp>
        <p:nvSpPr>
          <p:cNvPr id="2" name="Rectangle 1">
            <a:extLst>
              <a:ext uri="{FF2B5EF4-FFF2-40B4-BE49-F238E27FC236}">
                <a16:creationId xmlns:a16="http://schemas.microsoft.com/office/drawing/2014/main" id="{80A6D819-6B8A-B742-9E42-E44BAD8E2332}"/>
              </a:ext>
            </a:extLst>
          </p:cNvPr>
          <p:cNvSpPr/>
          <p:nvPr/>
        </p:nvSpPr>
        <p:spPr>
          <a:xfrm>
            <a:off x="3430596" y="2362200"/>
            <a:ext cx="6143605" cy="584775"/>
          </a:xfrm>
          <a:prstGeom prst="rect">
            <a:avLst/>
          </a:prstGeom>
        </p:spPr>
        <p:txBody>
          <a:bodyPr wrap="none">
            <a:spAutoFit/>
          </a:bodyPr>
          <a:lstStyle/>
          <a:p>
            <a:r>
              <a:rPr lang="en-US" dirty="0">
                <a:latin typeface="+mj-lt"/>
              </a:rPr>
              <a:t>https://</a:t>
            </a:r>
            <a:r>
              <a:rPr lang="en-US" dirty="0" err="1">
                <a:latin typeface="+mj-lt"/>
              </a:rPr>
              <a:t>junyanz.github.io</a:t>
            </a:r>
            <a:r>
              <a:rPr lang="en-US" dirty="0">
                <a:latin typeface="+mj-lt"/>
              </a:rPr>
              <a:t>/</a:t>
            </a:r>
            <a:r>
              <a:rPr lang="en-US" dirty="0" err="1">
                <a:latin typeface="+mj-lt"/>
              </a:rPr>
              <a:t>CycleGAN</a:t>
            </a:r>
            <a:r>
              <a:rPr lang="en-US" dirty="0">
                <a:latin typeface="+mj-lt"/>
              </a:rPr>
              <a:t>/</a:t>
            </a:r>
          </a:p>
        </p:txBody>
      </p:sp>
      <p:pic>
        <p:nvPicPr>
          <p:cNvPr id="11" name="Picture 10" descr="A picture containing text, screenshot, different, display&#10;&#10;Description automatically generated">
            <a:extLst>
              <a:ext uri="{FF2B5EF4-FFF2-40B4-BE49-F238E27FC236}">
                <a16:creationId xmlns:a16="http://schemas.microsoft.com/office/drawing/2014/main" id="{8C6F8041-A4D3-BD46-824D-5EA28916BD40}"/>
              </a:ext>
            </a:extLst>
          </p:cNvPr>
          <p:cNvPicPr>
            <a:picLocks noChangeAspect="1"/>
          </p:cNvPicPr>
          <p:nvPr/>
        </p:nvPicPr>
        <p:blipFill>
          <a:blip r:embed="rId2"/>
          <a:stretch>
            <a:fillRect/>
          </a:stretch>
        </p:blipFill>
        <p:spPr>
          <a:xfrm>
            <a:off x="0" y="3505200"/>
            <a:ext cx="13004800" cy="5707055"/>
          </a:xfrm>
          <a:prstGeom prst="rect">
            <a:avLst/>
          </a:prstGeom>
        </p:spPr>
      </p:pic>
    </p:spTree>
    <p:extLst>
      <p:ext uri="{BB962C8B-B14F-4D97-AF65-F5344CB8AC3E}">
        <p14:creationId xmlns:p14="http://schemas.microsoft.com/office/powerpoint/2010/main" val="1534157754"/>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79996" y="797591"/>
            <a:ext cx="8444807" cy="1690624"/>
          </a:xfrm>
        </p:spPr>
        <p:txBody>
          <a:bodyPr anchor="ctr"/>
          <a:lstStyle/>
          <a:p>
            <a:pPr algn="ctr"/>
            <a:r>
              <a:rPr lang="en-US" dirty="0"/>
              <a:t>Step 1: Linear Model</a:t>
            </a:r>
          </a:p>
        </p:txBody>
      </p:sp>
      <p:sp>
        <p:nvSpPr>
          <p:cNvPr id="7" name="Oval 6"/>
          <p:cNvSpPr/>
          <p:nvPr/>
        </p:nvSpPr>
        <p:spPr>
          <a:xfrm>
            <a:off x="3802494" y="6919835"/>
            <a:ext cx="777459" cy="76666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560" dirty="0"/>
              <a:t>x</a:t>
            </a:r>
            <a:r>
              <a:rPr lang="en-US" sz="2560" baseline="-25000" dirty="0"/>
              <a:t>3</a:t>
            </a:r>
          </a:p>
        </p:txBody>
      </p:sp>
      <p:sp>
        <p:nvSpPr>
          <p:cNvPr id="8" name="Oval 7"/>
          <p:cNvSpPr/>
          <p:nvPr/>
        </p:nvSpPr>
        <p:spPr>
          <a:xfrm>
            <a:off x="3788359" y="3809628"/>
            <a:ext cx="777459" cy="73862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413" dirty="0"/>
              <a:t>1</a:t>
            </a:r>
            <a:endParaRPr lang="en-US" sz="3413" baseline="-25000" dirty="0"/>
          </a:p>
        </p:txBody>
      </p:sp>
      <p:cxnSp>
        <p:nvCxnSpPr>
          <p:cNvPr id="10" name="Straight Arrow Connector 9"/>
          <p:cNvCxnSpPr/>
          <p:nvPr/>
        </p:nvCxnSpPr>
        <p:spPr>
          <a:xfrm>
            <a:off x="4735444" y="4263896"/>
            <a:ext cx="2827130" cy="78217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4989886" y="5263608"/>
            <a:ext cx="2572688" cy="111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flipV="1">
            <a:off x="4735444" y="5524903"/>
            <a:ext cx="2827130" cy="5684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flipV="1">
            <a:off x="4777850" y="5877604"/>
            <a:ext cx="2784724" cy="14255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Oval 17"/>
          <p:cNvSpPr/>
          <p:nvPr/>
        </p:nvSpPr>
        <p:spPr>
          <a:xfrm>
            <a:off x="7732201" y="4969583"/>
            <a:ext cx="975360" cy="975360"/>
          </a:xfrm>
          <a:prstGeom prst="ellipse">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13"/>
          </a:p>
        </p:txBody>
      </p:sp>
      <p:sp>
        <p:nvSpPr>
          <p:cNvPr id="19" name="TextBox 18"/>
          <p:cNvSpPr txBox="1"/>
          <p:nvPr/>
        </p:nvSpPr>
        <p:spPr>
          <a:xfrm rot="16200000">
            <a:off x="2640174" y="5053663"/>
            <a:ext cx="1441420" cy="552011"/>
          </a:xfrm>
          <a:prstGeom prst="rect">
            <a:avLst/>
          </a:prstGeom>
          <a:noFill/>
        </p:spPr>
        <p:txBody>
          <a:bodyPr wrap="none" rtlCol="0">
            <a:spAutoFit/>
          </a:bodyPr>
          <a:lstStyle/>
          <a:p>
            <a:r>
              <a:rPr lang="en-US" sz="2987" dirty="0">
                <a:latin typeface="Gill Sans MT" panose="020B0502020104020203" pitchFamily="34" charset="77"/>
              </a:rPr>
              <a:t>features</a:t>
            </a:r>
          </a:p>
        </p:txBody>
      </p:sp>
      <p:sp>
        <p:nvSpPr>
          <p:cNvPr id="20" name="TextBox 19"/>
          <p:cNvSpPr txBox="1"/>
          <p:nvPr/>
        </p:nvSpPr>
        <p:spPr>
          <a:xfrm>
            <a:off x="7562574" y="4263896"/>
            <a:ext cx="1954446" cy="552011"/>
          </a:xfrm>
          <a:prstGeom prst="rect">
            <a:avLst/>
          </a:prstGeom>
          <a:noFill/>
        </p:spPr>
        <p:txBody>
          <a:bodyPr wrap="square" rtlCol="0">
            <a:spAutoFit/>
          </a:bodyPr>
          <a:lstStyle/>
          <a:p>
            <a:r>
              <a:rPr lang="en-US" sz="2987" dirty="0">
                <a:latin typeface="Gill Sans MT" panose="020B0502020104020203" pitchFamily="34" charset="77"/>
              </a:rPr>
              <a:t>output</a:t>
            </a:r>
          </a:p>
        </p:txBody>
      </p:sp>
      <p:sp>
        <p:nvSpPr>
          <p:cNvPr id="22" name="Oval 21"/>
          <p:cNvSpPr/>
          <p:nvPr/>
        </p:nvSpPr>
        <p:spPr>
          <a:xfrm>
            <a:off x="3788359" y="4795361"/>
            <a:ext cx="777459" cy="76666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560" dirty="0"/>
              <a:t>x</a:t>
            </a:r>
            <a:r>
              <a:rPr lang="en-US" sz="2560" baseline="-25000" dirty="0"/>
              <a:t>1</a:t>
            </a:r>
          </a:p>
        </p:txBody>
      </p:sp>
      <p:sp>
        <p:nvSpPr>
          <p:cNvPr id="23" name="Oval 22"/>
          <p:cNvSpPr/>
          <p:nvPr/>
        </p:nvSpPr>
        <p:spPr>
          <a:xfrm>
            <a:off x="3802494" y="5809135"/>
            <a:ext cx="777459" cy="76666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560" dirty="0"/>
              <a:t>x</a:t>
            </a:r>
            <a:r>
              <a:rPr lang="en-US" sz="2560" baseline="-25000" dirty="0"/>
              <a:t>2</a:t>
            </a:r>
          </a:p>
        </p:txBody>
      </p:sp>
      <p:sp>
        <p:nvSpPr>
          <p:cNvPr id="27" name="TextBox 26"/>
          <p:cNvSpPr txBox="1"/>
          <p:nvPr/>
        </p:nvSpPr>
        <p:spPr>
          <a:xfrm>
            <a:off x="3414281" y="3132912"/>
            <a:ext cx="2241319" cy="486287"/>
          </a:xfrm>
          <a:prstGeom prst="rect">
            <a:avLst/>
          </a:prstGeom>
          <a:noFill/>
        </p:spPr>
        <p:txBody>
          <a:bodyPr wrap="none" rtlCol="0">
            <a:spAutoFit/>
          </a:bodyPr>
          <a:lstStyle/>
          <a:p>
            <a:r>
              <a:rPr lang="en-US" sz="2560" dirty="0">
                <a:latin typeface="Gill Sans MT" panose="020B0502020104020203" pitchFamily="34" charset="77"/>
              </a:rPr>
              <a:t>input (1 object)</a:t>
            </a:r>
          </a:p>
        </p:txBody>
      </p:sp>
    </p:spTree>
    <p:extLst>
      <p:ext uri="{BB962C8B-B14F-4D97-AF65-F5344CB8AC3E}">
        <p14:creationId xmlns:p14="http://schemas.microsoft.com/office/powerpoint/2010/main" val="1128378972"/>
      </p:ext>
    </p:extLst>
  </p:cSld>
  <p:clrMapOvr>
    <a:masterClrMapping/>
  </p:clrMapOvr>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37920" y="457200"/>
            <a:ext cx="10728960" cy="1547474"/>
          </a:xfrm>
        </p:spPr>
        <p:txBody>
          <a:bodyPr anchor="ctr"/>
          <a:lstStyle/>
          <a:p>
            <a:pPr algn="ctr"/>
            <a:r>
              <a:rPr lang="en-US" dirty="0"/>
              <a:t>Simplest NN implementation: </a:t>
            </a:r>
            <a:r>
              <a:rPr lang="en-US" dirty="0" err="1"/>
              <a:t>keras</a:t>
            </a:r>
            <a:endParaRPr lang="en-US" dirty="0"/>
          </a:p>
        </p:txBody>
      </p:sp>
      <p:sp>
        <p:nvSpPr>
          <p:cNvPr id="4" name="TextBox 3"/>
          <p:cNvSpPr txBox="1"/>
          <p:nvPr/>
        </p:nvSpPr>
        <p:spPr>
          <a:xfrm>
            <a:off x="939800" y="2482907"/>
            <a:ext cx="1897315" cy="4787786"/>
          </a:xfrm>
          <a:prstGeom prst="rect">
            <a:avLst/>
          </a:prstGeom>
          <a:noFill/>
        </p:spPr>
        <p:txBody>
          <a:bodyPr wrap="none" rtlCol="0">
            <a:spAutoFit/>
          </a:bodyPr>
          <a:lstStyle/>
          <a:p>
            <a:pPr algn="ctr"/>
            <a:r>
              <a:rPr lang="en-US" sz="2347" dirty="0">
                <a:solidFill>
                  <a:srgbClr val="FF0000"/>
                </a:solidFill>
                <a:latin typeface="Gill Sans MT" panose="020B0502020104020203" pitchFamily="34" charset="77"/>
              </a:rPr>
              <a:t>Layers:</a:t>
            </a:r>
            <a:br>
              <a:rPr lang="en-US" sz="2347" dirty="0">
                <a:latin typeface="Gill Sans MT" panose="020B0502020104020203" pitchFamily="34" charset="77"/>
              </a:rPr>
            </a:br>
            <a:endParaRPr lang="en-US" sz="2347" dirty="0">
              <a:latin typeface="Gill Sans MT" panose="020B0502020104020203" pitchFamily="34" charset="77"/>
            </a:endParaRPr>
          </a:p>
          <a:p>
            <a:pPr algn="ctr"/>
            <a:r>
              <a:rPr lang="en-US" sz="2347" dirty="0">
                <a:solidFill>
                  <a:schemeClr val="tx1"/>
                </a:solidFill>
                <a:latin typeface="Gill Sans MT" panose="020B0502020104020203" pitchFamily="34" charset="77"/>
              </a:rPr>
              <a:t>Dense</a:t>
            </a:r>
          </a:p>
          <a:p>
            <a:pPr algn="ctr"/>
            <a:endParaRPr lang="en-US" sz="2347" dirty="0">
              <a:solidFill>
                <a:schemeClr val="tx1"/>
              </a:solidFill>
              <a:latin typeface="Gill Sans MT" panose="020B0502020104020203" pitchFamily="34" charset="77"/>
            </a:endParaRPr>
          </a:p>
          <a:p>
            <a:pPr algn="ctr"/>
            <a:r>
              <a:rPr lang="en-US" sz="2347" dirty="0">
                <a:solidFill>
                  <a:schemeClr val="tx1"/>
                </a:solidFill>
                <a:latin typeface="Gill Sans MT" panose="020B0502020104020203" pitchFamily="34" charset="77"/>
              </a:rPr>
              <a:t>Dropout</a:t>
            </a:r>
          </a:p>
          <a:p>
            <a:pPr algn="ctr"/>
            <a:endParaRPr lang="en-US" sz="2347" dirty="0">
              <a:solidFill>
                <a:schemeClr val="tx1"/>
              </a:solidFill>
              <a:latin typeface="Gill Sans MT" panose="020B0502020104020203" pitchFamily="34" charset="77"/>
            </a:endParaRPr>
          </a:p>
          <a:p>
            <a:pPr algn="ctr"/>
            <a:r>
              <a:rPr lang="en-US" sz="2347" dirty="0">
                <a:solidFill>
                  <a:schemeClr val="tx1"/>
                </a:solidFill>
                <a:latin typeface="Gill Sans MT" panose="020B0502020104020203" pitchFamily="34" charset="77"/>
              </a:rPr>
              <a:t>Convolutional</a:t>
            </a:r>
          </a:p>
          <a:p>
            <a:pPr algn="ctr"/>
            <a:endParaRPr lang="en-US" sz="2347" dirty="0">
              <a:solidFill>
                <a:schemeClr val="tx1"/>
              </a:solidFill>
              <a:latin typeface="Gill Sans MT" panose="020B0502020104020203" pitchFamily="34" charset="77"/>
            </a:endParaRPr>
          </a:p>
          <a:p>
            <a:pPr algn="ctr"/>
            <a:r>
              <a:rPr lang="en-US" sz="2347" dirty="0">
                <a:solidFill>
                  <a:schemeClr val="tx1"/>
                </a:solidFill>
                <a:latin typeface="Gill Sans MT" panose="020B0502020104020203" pitchFamily="34" charset="77"/>
              </a:rPr>
              <a:t>Pooling</a:t>
            </a:r>
          </a:p>
          <a:p>
            <a:pPr algn="ctr"/>
            <a:endParaRPr lang="en-US" sz="2347" dirty="0">
              <a:solidFill>
                <a:schemeClr val="tx1"/>
              </a:solidFill>
              <a:latin typeface="Gill Sans MT" panose="020B0502020104020203" pitchFamily="34" charset="77"/>
            </a:endParaRPr>
          </a:p>
          <a:p>
            <a:pPr algn="ctr"/>
            <a:r>
              <a:rPr lang="en-US" sz="2347" dirty="0">
                <a:solidFill>
                  <a:schemeClr val="tx1"/>
                </a:solidFill>
                <a:latin typeface="Gill Sans MT" panose="020B0502020104020203" pitchFamily="34" charset="77"/>
              </a:rPr>
              <a:t>Flatten</a:t>
            </a:r>
          </a:p>
          <a:p>
            <a:pPr algn="ctr"/>
            <a:endParaRPr lang="en-US" sz="2347" dirty="0">
              <a:solidFill>
                <a:schemeClr val="tx1"/>
              </a:solidFill>
              <a:latin typeface="Gill Sans MT" panose="020B0502020104020203" pitchFamily="34" charset="77"/>
            </a:endParaRPr>
          </a:p>
          <a:p>
            <a:pPr algn="ctr"/>
            <a:r>
              <a:rPr lang="en-US" sz="2347" dirty="0">
                <a:solidFill>
                  <a:schemeClr val="tx1"/>
                </a:solidFill>
                <a:latin typeface="Gill Sans MT" panose="020B0502020104020203" pitchFamily="34" charset="77"/>
              </a:rPr>
              <a:t>LSTM</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78200" y="2362200"/>
            <a:ext cx="9254574" cy="6539753"/>
          </a:xfrm>
          <a:prstGeom prst="rect">
            <a:avLst/>
          </a:prstGeom>
        </p:spPr>
      </p:pic>
      <p:sp>
        <p:nvSpPr>
          <p:cNvPr id="3" name="TextBox 2">
            <a:extLst>
              <a:ext uri="{FF2B5EF4-FFF2-40B4-BE49-F238E27FC236}">
                <a16:creationId xmlns:a16="http://schemas.microsoft.com/office/drawing/2014/main" id="{0ADD8C79-A615-1E45-BC82-97F075D9A4B0}"/>
              </a:ext>
            </a:extLst>
          </p:cNvPr>
          <p:cNvSpPr txBox="1"/>
          <p:nvPr/>
        </p:nvSpPr>
        <p:spPr>
          <a:xfrm>
            <a:off x="2463800" y="9220200"/>
            <a:ext cx="8365945" cy="461665"/>
          </a:xfrm>
          <a:prstGeom prst="rect">
            <a:avLst/>
          </a:prstGeom>
          <a:noFill/>
        </p:spPr>
        <p:txBody>
          <a:bodyPr wrap="none" rtlCol="0">
            <a:spAutoFit/>
          </a:bodyPr>
          <a:lstStyle/>
          <a:p>
            <a:r>
              <a:rPr lang="en-US" sz="2400" dirty="0">
                <a:solidFill>
                  <a:schemeClr val="accent4">
                    <a:lumMod val="75000"/>
                  </a:schemeClr>
                </a:solidFill>
                <a:latin typeface="+mj-lt"/>
              </a:rPr>
              <a:t>Cheat sheet from </a:t>
            </a:r>
            <a:r>
              <a:rPr lang="en-US" sz="2400" b="0" i="0" u="sng" strike="noStrike" dirty="0">
                <a:solidFill>
                  <a:schemeClr val="accent4">
                    <a:lumMod val="75000"/>
                  </a:schemeClr>
                </a:solidFill>
                <a:effectLst/>
                <a:latin typeface="+mj-lt"/>
                <a:hlinkClick r:id="rId3">
                  <a:extLst>
                    <a:ext uri="{A12FA001-AC4F-418D-AE19-62706E023703}">
                      <ahyp:hlinkClr xmlns:ahyp="http://schemas.microsoft.com/office/drawing/2018/hyperlinkcolor" val="tx"/>
                    </a:ext>
                  </a:extLst>
                </a:hlinkClick>
              </a:rPr>
              <a:t>https://s3.amazonaws.com/assets.datacamp.com</a:t>
            </a:r>
            <a:endParaRPr lang="en-US" sz="2400" dirty="0">
              <a:solidFill>
                <a:schemeClr val="accent4">
                  <a:lumMod val="75000"/>
                </a:schemeClr>
              </a:solidFill>
              <a:effectLst/>
              <a:latin typeface="+mj-lt"/>
            </a:endParaRPr>
          </a:p>
        </p:txBody>
      </p:sp>
    </p:spTree>
    <p:extLst>
      <p:ext uri="{BB962C8B-B14F-4D97-AF65-F5344CB8AC3E}">
        <p14:creationId xmlns:p14="http://schemas.microsoft.com/office/powerpoint/2010/main" val="52691822"/>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79996" y="756326"/>
            <a:ext cx="8444807" cy="1690624"/>
          </a:xfrm>
        </p:spPr>
        <p:txBody>
          <a:bodyPr anchor="ctr"/>
          <a:lstStyle/>
          <a:p>
            <a:pPr algn="ctr"/>
            <a:r>
              <a:rPr lang="en-US" dirty="0"/>
              <a:t>Step 1: Linear Model</a:t>
            </a:r>
          </a:p>
        </p:txBody>
      </p:sp>
      <p:sp>
        <p:nvSpPr>
          <p:cNvPr id="7" name="Oval 6"/>
          <p:cNvSpPr/>
          <p:nvPr/>
        </p:nvSpPr>
        <p:spPr>
          <a:xfrm>
            <a:off x="3844900" y="6918110"/>
            <a:ext cx="777459" cy="76666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560" dirty="0"/>
              <a:t>x</a:t>
            </a:r>
            <a:r>
              <a:rPr lang="en-US" sz="2560" baseline="-25000" dirty="0"/>
              <a:t>3</a:t>
            </a:r>
          </a:p>
        </p:txBody>
      </p:sp>
      <p:sp>
        <p:nvSpPr>
          <p:cNvPr id="8" name="Oval 7"/>
          <p:cNvSpPr/>
          <p:nvPr/>
        </p:nvSpPr>
        <p:spPr>
          <a:xfrm>
            <a:off x="3816628" y="3691977"/>
            <a:ext cx="763324" cy="76764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413" dirty="0"/>
              <a:t>1</a:t>
            </a:r>
            <a:endParaRPr lang="en-US" sz="3413" baseline="-25000" dirty="0"/>
          </a:p>
        </p:txBody>
      </p:sp>
      <p:cxnSp>
        <p:nvCxnSpPr>
          <p:cNvPr id="10" name="Straight Arrow Connector 9"/>
          <p:cNvCxnSpPr/>
          <p:nvPr/>
        </p:nvCxnSpPr>
        <p:spPr>
          <a:xfrm>
            <a:off x="5004022" y="3986252"/>
            <a:ext cx="2572688" cy="9467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5004022" y="5150521"/>
            <a:ext cx="2572688" cy="111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flipV="1">
            <a:off x="4791986" y="5411816"/>
            <a:ext cx="2784724" cy="8033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flipV="1">
            <a:off x="4791986" y="5764517"/>
            <a:ext cx="2784724" cy="14255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Oval 17"/>
          <p:cNvSpPr/>
          <p:nvPr/>
        </p:nvSpPr>
        <p:spPr>
          <a:xfrm>
            <a:off x="7746336" y="4856496"/>
            <a:ext cx="975360" cy="975360"/>
          </a:xfrm>
          <a:prstGeom prst="ellipse">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13"/>
          </a:p>
        </p:txBody>
      </p:sp>
      <p:sp>
        <p:nvSpPr>
          <p:cNvPr id="19" name="TextBox 18"/>
          <p:cNvSpPr txBox="1"/>
          <p:nvPr/>
        </p:nvSpPr>
        <p:spPr>
          <a:xfrm rot="16200000">
            <a:off x="2654310" y="4940576"/>
            <a:ext cx="1441420" cy="552011"/>
          </a:xfrm>
          <a:prstGeom prst="rect">
            <a:avLst/>
          </a:prstGeom>
          <a:noFill/>
        </p:spPr>
        <p:txBody>
          <a:bodyPr wrap="none" rtlCol="0">
            <a:spAutoFit/>
          </a:bodyPr>
          <a:lstStyle/>
          <a:p>
            <a:r>
              <a:rPr lang="en-US" sz="2987" dirty="0">
                <a:latin typeface="Gill Sans MT" panose="020B0502020104020203" pitchFamily="34" charset="77"/>
              </a:rPr>
              <a:t>features</a:t>
            </a:r>
          </a:p>
        </p:txBody>
      </p:sp>
      <p:sp>
        <p:nvSpPr>
          <p:cNvPr id="20" name="TextBox 19"/>
          <p:cNvSpPr txBox="1"/>
          <p:nvPr/>
        </p:nvSpPr>
        <p:spPr>
          <a:xfrm>
            <a:off x="7364672" y="3523592"/>
            <a:ext cx="5233727" cy="1077218"/>
          </a:xfrm>
          <a:prstGeom prst="rect">
            <a:avLst/>
          </a:prstGeom>
          <a:noFill/>
        </p:spPr>
        <p:txBody>
          <a:bodyPr wrap="square" rtlCol="0">
            <a:spAutoFit/>
          </a:bodyPr>
          <a:lstStyle/>
          <a:p>
            <a:r>
              <a:rPr lang="en-US" dirty="0">
                <a:solidFill>
                  <a:schemeClr val="tx1"/>
                </a:solidFill>
                <a:latin typeface="Gill Sans MT" panose="020B0502020104020203" pitchFamily="34" charset="77"/>
              </a:rPr>
              <a:t>output = </a:t>
            </a:r>
            <a:r>
              <a:rPr lang="en-US" dirty="0" err="1">
                <a:solidFill>
                  <a:schemeClr val="tx1"/>
                </a:solidFill>
                <a:latin typeface="Gill Sans MT" panose="020B0502020104020203" pitchFamily="34" charset="77"/>
              </a:rPr>
              <a:t>w</a:t>
            </a:r>
            <a:r>
              <a:rPr lang="en-US" baseline="30000" dirty="0" err="1">
                <a:solidFill>
                  <a:schemeClr val="tx1"/>
                </a:solidFill>
                <a:latin typeface="Gill Sans MT" panose="020B0502020104020203" pitchFamily="34" charset="77"/>
              </a:rPr>
              <a:t>T</a:t>
            </a:r>
            <a:r>
              <a:rPr lang="en-US" dirty="0">
                <a:solidFill>
                  <a:schemeClr val="tx1"/>
                </a:solidFill>
                <a:latin typeface="Gill Sans MT" panose="020B0502020104020203" pitchFamily="34" charset="77"/>
              </a:rPr>
              <a:t> ∙ x  </a:t>
            </a:r>
          </a:p>
          <a:p>
            <a:r>
              <a:rPr lang="en-US" dirty="0">
                <a:solidFill>
                  <a:schemeClr val="tx1"/>
                </a:solidFill>
                <a:latin typeface="Gill Sans MT" panose="020B0502020104020203" pitchFamily="34" charset="77"/>
              </a:rPr>
              <a:t>= w</a:t>
            </a:r>
            <a:r>
              <a:rPr lang="en-US" baseline="-25000" dirty="0">
                <a:solidFill>
                  <a:schemeClr val="tx1"/>
                </a:solidFill>
                <a:latin typeface="Gill Sans MT" panose="020B0502020104020203" pitchFamily="34" charset="77"/>
              </a:rPr>
              <a:t>0</a:t>
            </a:r>
            <a:r>
              <a:rPr lang="en-US" dirty="0">
                <a:solidFill>
                  <a:schemeClr val="tx1"/>
                </a:solidFill>
                <a:latin typeface="Gill Sans MT" panose="020B0502020104020203" pitchFamily="34" charset="77"/>
              </a:rPr>
              <a:t> + w</a:t>
            </a:r>
            <a:r>
              <a:rPr lang="en-US" baseline="-25000" dirty="0">
                <a:solidFill>
                  <a:schemeClr val="tx1"/>
                </a:solidFill>
                <a:latin typeface="Gill Sans MT" panose="020B0502020104020203" pitchFamily="34" charset="77"/>
              </a:rPr>
              <a:t>1</a:t>
            </a:r>
            <a:r>
              <a:rPr lang="en-US" dirty="0">
                <a:solidFill>
                  <a:schemeClr val="tx1"/>
                </a:solidFill>
                <a:latin typeface="Gill Sans MT" panose="020B0502020104020203" pitchFamily="34" charset="77"/>
              </a:rPr>
              <a:t>x</a:t>
            </a:r>
            <a:r>
              <a:rPr lang="en-US" baseline="-25000" dirty="0">
                <a:solidFill>
                  <a:schemeClr val="tx1"/>
                </a:solidFill>
                <a:latin typeface="Gill Sans MT" panose="020B0502020104020203" pitchFamily="34" charset="77"/>
              </a:rPr>
              <a:t>1</a:t>
            </a:r>
            <a:r>
              <a:rPr lang="en-US" dirty="0">
                <a:solidFill>
                  <a:schemeClr val="tx1"/>
                </a:solidFill>
                <a:latin typeface="Gill Sans MT" panose="020B0502020104020203" pitchFamily="34" charset="77"/>
              </a:rPr>
              <a:t> + w</a:t>
            </a:r>
            <a:r>
              <a:rPr lang="en-US" baseline="-25000" dirty="0">
                <a:solidFill>
                  <a:schemeClr val="tx1"/>
                </a:solidFill>
                <a:latin typeface="Gill Sans MT" panose="020B0502020104020203" pitchFamily="34" charset="77"/>
              </a:rPr>
              <a:t>2</a:t>
            </a:r>
            <a:r>
              <a:rPr lang="en-US" dirty="0">
                <a:solidFill>
                  <a:schemeClr val="tx1"/>
                </a:solidFill>
                <a:latin typeface="Gill Sans MT" panose="020B0502020104020203" pitchFamily="34" charset="77"/>
              </a:rPr>
              <a:t> x</a:t>
            </a:r>
            <a:r>
              <a:rPr lang="en-US" baseline="-25000" dirty="0">
                <a:solidFill>
                  <a:schemeClr val="tx1"/>
                </a:solidFill>
                <a:latin typeface="Gill Sans MT" panose="020B0502020104020203" pitchFamily="34" charset="77"/>
              </a:rPr>
              <a:t>2</a:t>
            </a:r>
            <a:r>
              <a:rPr lang="en-US" dirty="0">
                <a:solidFill>
                  <a:schemeClr val="tx1"/>
                </a:solidFill>
                <a:latin typeface="Gill Sans MT" panose="020B0502020104020203" pitchFamily="34" charset="77"/>
              </a:rPr>
              <a:t> + w</a:t>
            </a:r>
            <a:r>
              <a:rPr lang="en-US" baseline="-25000" dirty="0">
                <a:solidFill>
                  <a:schemeClr val="tx1"/>
                </a:solidFill>
                <a:latin typeface="Gill Sans MT" panose="020B0502020104020203" pitchFamily="34" charset="77"/>
              </a:rPr>
              <a:t>3</a:t>
            </a:r>
            <a:r>
              <a:rPr lang="en-US" dirty="0">
                <a:solidFill>
                  <a:schemeClr val="tx1"/>
                </a:solidFill>
                <a:latin typeface="Gill Sans MT" panose="020B0502020104020203" pitchFamily="34" charset="77"/>
              </a:rPr>
              <a:t> x</a:t>
            </a:r>
            <a:r>
              <a:rPr lang="en-US" baseline="-25000" dirty="0">
                <a:solidFill>
                  <a:schemeClr val="tx1"/>
                </a:solidFill>
                <a:latin typeface="Gill Sans MT" panose="020B0502020104020203" pitchFamily="34" charset="77"/>
              </a:rPr>
              <a:t>3</a:t>
            </a:r>
            <a:r>
              <a:rPr lang="en-US" dirty="0">
                <a:solidFill>
                  <a:schemeClr val="tx1"/>
                </a:solidFill>
                <a:latin typeface="Gill Sans MT" panose="020B0502020104020203" pitchFamily="34" charset="77"/>
              </a:rPr>
              <a:t>  </a:t>
            </a:r>
          </a:p>
        </p:txBody>
      </p:sp>
      <p:sp>
        <p:nvSpPr>
          <p:cNvPr id="22" name="Oval 21"/>
          <p:cNvSpPr/>
          <p:nvPr/>
        </p:nvSpPr>
        <p:spPr>
          <a:xfrm>
            <a:off x="3830763" y="4717331"/>
            <a:ext cx="777459" cy="76666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560" dirty="0"/>
              <a:t>x</a:t>
            </a:r>
            <a:r>
              <a:rPr lang="en-US" sz="2560" baseline="-25000" dirty="0"/>
              <a:t>1</a:t>
            </a:r>
          </a:p>
        </p:txBody>
      </p:sp>
      <p:sp>
        <p:nvSpPr>
          <p:cNvPr id="23" name="Oval 22"/>
          <p:cNvSpPr/>
          <p:nvPr/>
        </p:nvSpPr>
        <p:spPr>
          <a:xfrm>
            <a:off x="3844899" y="5831856"/>
            <a:ext cx="777459" cy="76666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560" dirty="0"/>
              <a:t>x</a:t>
            </a:r>
            <a:r>
              <a:rPr lang="en-US" sz="2560" baseline="-25000" dirty="0"/>
              <a:t>2</a:t>
            </a:r>
          </a:p>
        </p:txBody>
      </p:sp>
      <p:sp>
        <p:nvSpPr>
          <p:cNvPr id="3" name="TextBox 2"/>
          <p:cNvSpPr txBox="1"/>
          <p:nvPr/>
        </p:nvSpPr>
        <p:spPr>
          <a:xfrm>
            <a:off x="5081790" y="5035405"/>
            <a:ext cx="644727" cy="617541"/>
          </a:xfrm>
          <a:prstGeom prst="rect">
            <a:avLst/>
          </a:prstGeom>
          <a:noFill/>
        </p:spPr>
        <p:txBody>
          <a:bodyPr wrap="none" rtlCol="0">
            <a:spAutoFit/>
          </a:bodyPr>
          <a:lstStyle/>
          <a:p>
            <a:r>
              <a:rPr lang="en-US" sz="3413" dirty="0">
                <a:solidFill>
                  <a:schemeClr val="tx1"/>
                </a:solidFill>
                <a:latin typeface="Gill Sans MT" panose="020B0502020104020203" pitchFamily="34" charset="77"/>
              </a:rPr>
              <a:t>w</a:t>
            </a:r>
            <a:r>
              <a:rPr lang="en-US" sz="3413" baseline="-25000" dirty="0">
                <a:solidFill>
                  <a:schemeClr val="tx1"/>
                </a:solidFill>
                <a:latin typeface="Gill Sans MT" panose="020B0502020104020203" pitchFamily="34" charset="77"/>
              </a:rPr>
              <a:t>1</a:t>
            </a:r>
          </a:p>
        </p:txBody>
      </p:sp>
      <p:sp>
        <p:nvSpPr>
          <p:cNvPr id="15" name="TextBox 14"/>
          <p:cNvSpPr txBox="1"/>
          <p:nvPr/>
        </p:nvSpPr>
        <p:spPr>
          <a:xfrm>
            <a:off x="5409573" y="5833472"/>
            <a:ext cx="644727" cy="617541"/>
          </a:xfrm>
          <a:prstGeom prst="rect">
            <a:avLst/>
          </a:prstGeom>
          <a:noFill/>
        </p:spPr>
        <p:txBody>
          <a:bodyPr wrap="none" rtlCol="0">
            <a:spAutoFit/>
          </a:bodyPr>
          <a:lstStyle/>
          <a:p>
            <a:r>
              <a:rPr lang="en-US" sz="3413" dirty="0">
                <a:solidFill>
                  <a:schemeClr val="tx1"/>
                </a:solidFill>
                <a:latin typeface="Gill Sans MT" panose="020B0502020104020203" pitchFamily="34" charset="77"/>
              </a:rPr>
              <a:t>w</a:t>
            </a:r>
            <a:r>
              <a:rPr lang="en-US" sz="3413" baseline="-25000" dirty="0">
                <a:solidFill>
                  <a:schemeClr val="tx1"/>
                </a:solidFill>
                <a:latin typeface="Gill Sans MT" panose="020B0502020104020203" pitchFamily="34" charset="77"/>
              </a:rPr>
              <a:t>2</a:t>
            </a:r>
          </a:p>
        </p:txBody>
      </p:sp>
      <p:sp>
        <p:nvSpPr>
          <p:cNvPr id="16" name="TextBox 15"/>
          <p:cNvSpPr txBox="1"/>
          <p:nvPr/>
        </p:nvSpPr>
        <p:spPr>
          <a:xfrm>
            <a:off x="5440955" y="6725604"/>
            <a:ext cx="644727" cy="617541"/>
          </a:xfrm>
          <a:prstGeom prst="rect">
            <a:avLst/>
          </a:prstGeom>
          <a:noFill/>
        </p:spPr>
        <p:txBody>
          <a:bodyPr wrap="none" rtlCol="0">
            <a:spAutoFit/>
          </a:bodyPr>
          <a:lstStyle/>
          <a:p>
            <a:r>
              <a:rPr lang="en-US" sz="3413" dirty="0">
                <a:solidFill>
                  <a:schemeClr val="tx1"/>
                </a:solidFill>
                <a:latin typeface="Gill Sans MT" panose="020B0502020104020203" pitchFamily="34" charset="77"/>
              </a:rPr>
              <a:t>w</a:t>
            </a:r>
            <a:r>
              <a:rPr lang="en-US" sz="3413" baseline="-25000" dirty="0">
                <a:solidFill>
                  <a:schemeClr val="tx1"/>
                </a:solidFill>
                <a:latin typeface="Gill Sans MT" panose="020B0502020104020203" pitchFamily="34" charset="77"/>
              </a:rPr>
              <a:t>3</a:t>
            </a:r>
          </a:p>
        </p:txBody>
      </p:sp>
      <p:sp>
        <p:nvSpPr>
          <p:cNvPr id="17" name="TextBox 16"/>
          <p:cNvSpPr txBox="1"/>
          <p:nvPr/>
        </p:nvSpPr>
        <p:spPr>
          <a:xfrm>
            <a:off x="4946384" y="4236589"/>
            <a:ext cx="1720343" cy="617541"/>
          </a:xfrm>
          <a:prstGeom prst="rect">
            <a:avLst/>
          </a:prstGeom>
          <a:noFill/>
        </p:spPr>
        <p:txBody>
          <a:bodyPr wrap="none" rtlCol="0">
            <a:spAutoFit/>
          </a:bodyPr>
          <a:lstStyle/>
          <a:p>
            <a:r>
              <a:rPr lang="en-US" sz="3413" dirty="0">
                <a:solidFill>
                  <a:schemeClr val="tx1"/>
                </a:solidFill>
                <a:latin typeface="Gill Sans MT" panose="020B0502020104020203" pitchFamily="34" charset="77"/>
              </a:rPr>
              <a:t>w</a:t>
            </a:r>
            <a:r>
              <a:rPr lang="en-US" sz="3413" baseline="-25000" dirty="0">
                <a:solidFill>
                  <a:schemeClr val="tx1"/>
                </a:solidFill>
                <a:latin typeface="Gill Sans MT" panose="020B0502020104020203" pitchFamily="34" charset="77"/>
              </a:rPr>
              <a:t>0</a:t>
            </a:r>
            <a:r>
              <a:rPr lang="en-US" sz="3413" dirty="0">
                <a:solidFill>
                  <a:schemeClr val="tx1"/>
                </a:solidFill>
                <a:latin typeface="Gill Sans MT" panose="020B0502020104020203" pitchFamily="34" charset="77"/>
              </a:rPr>
              <a:t> (bias)</a:t>
            </a:r>
          </a:p>
        </p:txBody>
      </p:sp>
      <p:sp>
        <p:nvSpPr>
          <p:cNvPr id="4" name="TextBox 3"/>
          <p:cNvSpPr txBox="1"/>
          <p:nvPr/>
        </p:nvSpPr>
        <p:spPr>
          <a:xfrm>
            <a:off x="3414281" y="3132912"/>
            <a:ext cx="2241319" cy="486287"/>
          </a:xfrm>
          <a:prstGeom prst="rect">
            <a:avLst/>
          </a:prstGeom>
          <a:noFill/>
        </p:spPr>
        <p:txBody>
          <a:bodyPr wrap="none" rtlCol="0">
            <a:spAutoFit/>
          </a:bodyPr>
          <a:lstStyle/>
          <a:p>
            <a:r>
              <a:rPr lang="en-US" sz="2560" dirty="0">
                <a:latin typeface="Gill Sans MT" panose="020B0502020104020203" pitchFamily="34" charset="77"/>
              </a:rPr>
              <a:t>input (1 object)</a:t>
            </a:r>
          </a:p>
        </p:txBody>
      </p:sp>
    </p:spTree>
    <p:extLst>
      <p:ext uri="{BB962C8B-B14F-4D97-AF65-F5344CB8AC3E}">
        <p14:creationId xmlns:p14="http://schemas.microsoft.com/office/powerpoint/2010/main" val="209690058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53336" y="612217"/>
            <a:ext cx="8444807" cy="1690624"/>
          </a:xfrm>
        </p:spPr>
        <p:txBody>
          <a:bodyPr anchor="ctr"/>
          <a:lstStyle/>
          <a:p>
            <a:pPr algn="ctr"/>
            <a:r>
              <a:rPr lang="en-US" dirty="0"/>
              <a:t>Step 2: Perceptron</a:t>
            </a:r>
          </a:p>
        </p:txBody>
      </p:sp>
      <p:sp>
        <p:nvSpPr>
          <p:cNvPr id="7" name="Oval 6"/>
          <p:cNvSpPr/>
          <p:nvPr/>
        </p:nvSpPr>
        <p:spPr>
          <a:xfrm>
            <a:off x="3816628" y="6806748"/>
            <a:ext cx="777459" cy="76666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560" dirty="0"/>
              <a:t>x</a:t>
            </a:r>
            <a:r>
              <a:rPr lang="en-US" sz="2560" baseline="-25000" dirty="0"/>
              <a:t>3</a:t>
            </a:r>
          </a:p>
        </p:txBody>
      </p:sp>
      <p:sp>
        <p:nvSpPr>
          <p:cNvPr id="8" name="Oval 7"/>
          <p:cNvSpPr/>
          <p:nvPr/>
        </p:nvSpPr>
        <p:spPr>
          <a:xfrm>
            <a:off x="3844899" y="3703721"/>
            <a:ext cx="763324" cy="76764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413" dirty="0"/>
              <a:t>1</a:t>
            </a:r>
            <a:endParaRPr lang="en-US" sz="3413" baseline="-25000" dirty="0"/>
          </a:p>
        </p:txBody>
      </p:sp>
      <p:cxnSp>
        <p:nvCxnSpPr>
          <p:cNvPr id="10" name="Straight Arrow Connector 9"/>
          <p:cNvCxnSpPr/>
          <p:nvPr/>
        </p:nvCxnSpPr>
        <p:spPr>
          <a:xfrm>
            <a:off x="4749580" y="4126055"/>
            <a:ext cx="2827130" cy="80693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5004022" y="5150521"/>
            <a:ext cx="2572688" cy="111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flipV="1">
            <a:off x="4749580" y="5411816"/>
            <a:ext cx="2827130" cy="5684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flipV="1">
            <a:off x="4791986" y="5764517"/>
            <a:ext cx="2784724" cy="14255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Oval 17"/>
          <p:cNvSpPr/>
          <p:nvPr/>
        </p:nvSpPr>
        <p:spPr>
          <a:xfrm>
            <a:off x="7746336" y="4856496"/>
            <a:ext cx="975360" cy="975360"/>
          </a:xfrm>
          <a:prstGeom prst="ellipse">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13"/>
          </a:p>
        </p:txBody>
      </p:sp>
      <p:sp>
        <p:nvSpPr>
          <p:cNvPr id="19" name="TextBox 18"/>
          <p:cNvSpPr txBox="1"/>
          <p:nvPr/>
        </p:nvSpPr>
        <p:spPr>
          <a:xfrm rot="16200000">
            <a:off x="2654310" y="4940576"/>
            <a:ext cx="1441420" cy="552011"/>
          </a:xfrm>
          <a:prstGeom prst="rect">
            <a:avLst/>
          </a:prstGeom>
          <a:noFill/>
        </p:spPr>
        <p:txBody>
          <a:bodyPr wrap="none" rtlCol="0">
            <a:spAutoFit/>
          </a:bodyPr>
          <a:lstStyle/>
          <a:p>
            <a:r>
              <a:rPr lang="en-US" sz="2987" dirty="0">
                <a:latin typeface="Gill Sans MT" panose="020B0502020104020203" pitchFamily="34" charset="77"/>
              </a:rPr>
              <a:t>features</a:t>
            </a:r>
          </a:p>
        </p:txBody>
      </p:sp>
      <p:sp>
        <p:nvSpPr>
          <p:cNvPr id="20" name="TextBox 19"/>
          <p:cNvSpPr txBox="1"/>
          <p:nvPr/>
        </p:nvSpPr>
        <p:spPr>
          <a:xfrm>
            <a:off x="9103356" y="4183229"/>
            <a:ext cx="3251203" cy="2390719"/>
          </a:xfrm>
          <a:prstGeom prst="rect">
            <a:avLst/>
          </a:prstGeom>
          <a:noFill/>
        </p:spPr>
        <p:txBody>
          <a:bodyPr wrap="square" rtlCol="0">
            <a:spAutoFit/>
          </a:bodyPr>
          <a:lstStyle/>
          <a:p>
            <a:r>
              <a:rPr lang="en-US" sz="2987" dirty="0">
                <a:solidFill>
                  <a:schemeClr val="tx1"/>
                </a:solidFill>
                <a:latin typeface="Gill Sans MT" panose="020B0502020104020203" pitchFamily="34" charset="77"/>
              </a:rPr>
              <a:t>output = H(</a:t>
            </a:r>
            <a:r>
              <a:rPr lang="en-US" sz="2987" dirty="0" err="1">
                <a:solidFill>
                  <a:schemeClr val="tx1"/>
                </a:solidFill>
                <a:latin typeface="Gill Sans MT" panose="020B0502020104020203" pitchFamily="34" charset="77"/>
              </a:rPr>
              <a:t>w</a:t>
            </a:r>
            <a:r>
              <a:rPr lang="en-US" sz="2987" baseline="30000" dirty="0" err="1">
                <a:solidFill>
                  <a:schemeClr val="tx1"/>
                </a:solidFill>
                <a:latin typeface="Gill Sans MT" panose="020B0502020104020203" pitchFamily="34" charset="77"/>
              </a:rPr>
              <a:t>T</a:t>
            </a:r>
            <a:r>
              <a:rPr lang="en-US" sz="2987" dirty="0">
                <a:solidFill>
                  <a:schemeClr val="tx1"/>
                </a:solidFill>
                <a:latin typeface="Gill Sans MT" panose="020B0502020104020203" pitchFamily="34" charset="77"/>
              </a:rPr>
              <a:t> ∙ x)</a:t>
            </a:r>
          </a:p>
          <a:p>
            <a:endParaRPr lang="en-US" sz="2987" dirty="0">
              <a:solidFill>
                <a:schemeClr val="tx1"/>
              </a:solidFill>
              <a:latin typeface="Gill Sans MT" panose="020B0502020104020203" pitchFamily="34" charset="77"/>
            </a:endParaRPr>
          </a:p>
          <a:p>
            <a:pPr algn="ctr"/>
            <a:r>
              <a:rPr lang="en-US" sz="2987" dirty="0">
                <a:solidFill>
                  <a:schemeClr val="tx1"/>
                </a:solidFill>
                <a:latin typeface="Gill Sans MT" panose="020B0502020104020203" pitchFamily="34" charset="77"/>
              </a:rPr>
              <a:t>where H = Heaviside (step)</a:t>
            </a:r>
          </a:p>
          <a:p>
            <a:pPr algn="ctr"/>
            <a:r>
              <a:rPr lang="en-US" sz="2987" dirty="0">
                <a:solidFill>
                  <a:schemeClr val="tx1"/>
                </a:solidFill>
                <a:latin typeface="Gill Sans MT" panose="020B0502020104020203" pitchFamily="34" charset="77"/>
              </a:rPr>
              <a:t>function  </a:t>
            </a:r>
          </a:p>
        </p:txBody>
      </p:sp>
      <p:sp>
        <p:nvSpPr>
          <p:cNvPr id="22" name="Oval 21"/>
          <p:cNvSpPr/>
          <p:nvPr/>
        </p:nvSpPr>
        <p:spPr>
          <a:xfrm>
            <a:off x="3859034" y="4730335"/>
            <a:ext cx="777459" cy="76666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560" dirty="0"/>
              <a:t>x</a:t>
            </a:r>
            <a:r>
              <a:rPr lang="en-US" sz="2560" baseline="-25000" dirty="0"/>
              <a:t>1</a:t>
            </a:r>
          </a:p>
        </p:txBody>
      </p:sp>
      <p:sp>
        <p:nvSpPr>
          <p:cNvPr id="23" name="Oval 22"/>
          <p:cNvSpPr/>
          <p:nvPr/>
        </p:nvSpPr>
        <p:spPr>
          <a:xfrm>
            <a:off x="3844899" y="5762985"/>
            <a:ext cx="777459" cy="76666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560" dirty="0"/>
              <a:t>x</a:t>
            </a:r>
            <a:r>
              <a:rPr lang="en-US" sz="2560" baseline="-25000" dirty="0"/>
              <a:t>2</a:t>
            </a:r>
          </a:p>
        </p:txBody>
      </p:sp>
      <p:sp>
        <p:nvSpPr>
          <p:cNvPr id="4" name="TextBox 3"/>
          <p:cNvSpPr txBox="1"/>
          <p:nvPr/>
        </p:nvSpPr>
        <p:spPr>
          <a:xfrm>
            <a:off x="3414281" y="3132912"/>
            <a:ext cx="2241319" cy="486287"/>
          </a:xfrm>
          <a:prstGeom prst="rect">
            <a:avLst/>
          </a:prstGeom>
          <a:noFill/>
        </p:spPr>
        <p:txBody>
          <a:bodyPr wrap="none" rtlCol="0">
            <a:spAutoFit/>
          </a:bodyPr>
          <a:lstStyle/>
          <a:p>
            <a:r>
              <a:rPr lang="en-US" sz="2560" dirty="0">
                <a:latin typeface="Gill Sans MT" panose="020B0502020104020203" pitchFamily="34" charset="77"/>
              </a:rPr>
              <a:t>input (1 object)</a:t>
            </a:r>
          </a:p>
        </p:txBody>
      </p:sp>
      <p:cxnSp>
        <p:nvCxnSpPr>
          <p:cNvPr id="6" name="Elbow Connector 5"/>
          <p:cNvCxnSpPr/>
          <p:nvPr/>
        </p:nvCxnSpPr>
        <p:spPr>
          <a:xfrm flipV="1">
            <a:off x="7897503" y="4994035"/>
            <a:ext cx="692647" cy="669971"/>
          </a:xfrm>
          <a:prstGeom prst="bentConnector3">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7374581" y="3269739"/>
            <a:ext cx="1738489" cy="1142749"/>
          </a:xfrm>
          <a:prstGeom prst="rect">
            <a:avLst/>
          </a:prstGeom>
          <a:noFill/>
        </p:spPr>
        <p:txBody>
          <a:bodyPr wrap="none" rtlCol="0">
            <a:spAutoFit/>
          </a:bodyPr>
          <a:lstStyle/>
          <a:p>
            <a:r>
              <a:rPr lang="en-US" sz="3413" dirty="0">
                <a:solidFill>
                  <a:srgbClr val="FF0000"/>
                </a:solidFill>
                <a:latin typeface="Gill Sans MT" panose="020B0502020104020203" pitchFamily="34" charset="77"/>
              </a:rPr>
              <a:t>add non </a:t>
            </a:r>
          </a:p>
          <a:p>
            <a:r>
              <a:rPr lang="en-US" sz="3413" dirty="0">
                <a:solidFill>
                  <a:srgbClr val="FF0000"/>
                </a:solidFill>
                <a:latin typeface="Gill Sans MT" panose="020B0502020104020203" pitchFamily="34" charset="77"/>
              </a:rPr>
              <a:t>linearity</a:t>
            </a:r>
          </a:p>
        </p:txBody>
      </p:sp>
      <p:sp>
        <p:nvSpPr>
          <p:cNvPr id="24" name="TextBox 23"/>
          <p:cNvSpPr txBox="1"/>
          <p:nvPr/>
        </p:nvSpPr>
        <p:spPr>
          <a:xfrm>
            <a:off x="8663041" y="7008780"/>
            <a:ext cx="3797130" cy="519053"/>
          </a:xfrm>
          <a:prstGeom prst="rect">
            <a:avLst/>
          </a:prstGeom>
          <a:noFill/>
        </p:spPr>
        <p:txBody>
          <a:bodyPr wrap="none" rtlCol="0">
            <a:spAutoFit/>
          </a:bodyPr>
          <a:lstStyle/>
          <a:p>
            <a:r>
              <a:rPr lang="en-US" sz="2773" dirty="0">
                <a:solidFill>
                  <a:srgbClr val="FF0000"/>
                </a:solidFill>
                <a:latin typeface="Gill Sans MT" panose="020B0502020104020203" pitchFamily="34" charset="77"/>
              </a:rPr>
              <a:t>Simplest neural network!</a:t>
            </a:r>
          </a:p>
        </p:txBody>
      </p:sp>
      <p:sp>
        <p:nvSpPr>
          <p:cNvPr id="29" name="TextBox 28">
            <a:extLst>
              <a:ext uri="{FF2B5EF4-FFF2-40B4-BE49-F238E27FC236}">
                <a16:creationId xmlns:a16="http://schemas.microsoft.com/office/drawing/2014/main" id="{69722BB7-FF93-8342-AD3F-4867D7684848}"/>
              </a:ext>
            </a:extLst>
          </p:cNvPr>
          <p:cNvSpPr txBox="1"/>
          <p:nvPr/>
        </p:nvSpPr>
        <p:spPr>
          <a:xfrm>
            <a:off x="5081790" y="5035405"/>
            <a:ext cx="644727" cy="617541"/>
          </a:xfrm>
          <a:prstGeom prst="rect">
            <a:avLst/>
          </a:prstGeom>
          <a:noFill/>
        </p:spPr>
        <p:txBody>
          <a:bodyPr wrap="none" rtlCol="0">
            <a:spAutoFit/>
          </a:bodyPr>
          <a:lstStyle/>
          <a:p>
            <a:r>
              <a:rPr lang="en-US" sz="3413" dirty="0">
                <a:solidFill>
                  <a:schemeClr val="tx1"/>
                </a:solidFill>
                <a:latin typeface="Gill Sans MT" panose="020B0502020104020203" pitchFamily="34" charset="77"/>
              </a:rPr>
              <a:t>w</a:t>
            </a:r>
            <a:r>
              <a:rPr lang="en-US" sz="3413" baseline="-25000" dirty="0">
                <a:solidFill>
                  <a:schemeClr val="tx1"/>
                </a:solidFill>
                <a:latin typeface="Gill Sans MT" panose="020B0502020104020203" pitchFamily="34" charset="77"/>
              </a:rPr>
              <a:t>1</a:t>
            </a:r>
          </a:p>
        </p:txBody>
      </p:sp>
      <p:sp>
        <p:nvSpPr>
          <p:cNvPr id="30" name="TextBox 29">
            <a:extLst>
              <a:ext uri="{FF2B5EF4-FFF2-40B4-BE49-F238E27FC236}">
                <a16:creationId xmlns:a16="http://schemas.microsoft.com/office/drawing/2014/main" id="{6B0658D2-B2E6-A94B-9478-C2C68929FA4D}"/>
              </a:ext>
            </a:extLst>
          </p:cNvPr>
          <p:cNvSpPr txBox="1"/>
          <p:nvPr/>
        </p:nvSpPr>
        <p:spPr>
          <a:xfrm>
            <a:off x="5409573" y="5833472"/>
            <a:ext cx="644727" cy="617541"/>
          </a:xfrm>
          <a:prstGeom prst="rect">
            <a:avLst/>
          </a:prstGeom>
          <a:noFill/>
        </p:spPr>
        <p:txBody>
          <a:bodyPr wrap="none" rtlCol="0">
            <a:spAutoFit/>
          </a:bodyPr>
          <a:lstStyle/>
          <a:p>
            <a:r>
              <a:rPr lang="en-US" sz="3413" dirty="0">
                <a:solidFill>
                  <a:schemeClr val="tx1"/>
                </a:solidFill>
                <a:latin typeface="Gill Sans MT" panose="020B0502020104020203" pitchFamily="34" charset="77"/>
              </a:rPr>
              <a:t>w</a:t>
            </a:r>
            <a:r>
              <a:rPr lang="en-US" sz="3413" baseline="-25000" dirty="0">
                <a:solidFill>
                  <a:schemeClr val="tx1"/>
                </a:solidFill>
                <a:latin typeface="Gill Sans MT" panose="020B0502020104020203" pitchFamily="34" charset="77"/>
              </a:rPr>
              <a:t>2</a:t>
            </a:r>
          </a:p>
        </p:txBody>
      </p:sp>
      <p:sp>
        <p:nvSpPr>
          <p:cNvPr id="31" name="TextBox 30">
            <a:extLst>
              <a:ext uri="{FF2B5EF4-FFF2-40B4-BE49-F238E27FC236}">
                <a16:creationId xmlns:a16="http://schemas.microsoft.com/office/drawing/2014/main" id="{B240A8BF-3105-814E-9488-112702CB8638}"/>
              </a:ext>
            </a:extLst>
          </p:cNvPr>
          <p:cNvSpPr txBox="1"/>
          <p:nvPr/>
        </p:nvSpPr>
        <p:spPr>
          <a:xfrm>
            <a:off x="5440955" y="6725604"/>
            <a:ext cx="644727" cy="617541"/>
          </a:xfrm>
          <a:prstGeom prst="rect">
            <a:avLst/>
          </a:prstGeom>
          <a:noFill/>
        </p:spPr>
        <p:txBody>
          <a:bodyPr wrap="none" rtlCol="0">
            <a:spAutoFit/>
          </a:bodyPr>
          <a:lstStyle/>
          <a:p>
            <a:r>
              <a:rPr lang="en-US" sz="3413" dirty="0">
                <a:solidFill>
                  <a:schemeClr val="tx1"/>
                </a:solidFill>
                <a:latin typeface="Gill Sans MT" panose="020B0502020104020203" pitchFamily="34" charset="77"/>
              </a:rPr>
              <a:t>w</a:t>
            </a:r>
            <a:r>
              <a:rPr lang="en-US" sz="3413" baseline="-25000" dirty="0">
                <a:solidFill>
                  <a:schemeClr val="tx1"/>
                </a:solidFill>
                <a:latin typeface="Gill Sans MT" panose="020B0502020104020203" pitchFamily="34" charset="77"/>
              </a:rPr>
              <a:t>3</a:t>
            </a:r>
          </a:p>
        </p:txBody>
      </p:sp>
      <p:sp>
        <p:nvSpPr>
          <p:cNvPr id="32" name="TextBox 31">
            <a:extLst>
              <a:ext uri="{FF2B5EF4-FFF2-40B4-BE49-F238E27FC236}">
                <a16:creationId xmlns:a16="http://schemas.microsoft.com/office/drawing/2014/main" id="{1AE8CA68-DB4F-8C43-A0B5-173ECF37976A}"/>
              </a:ext>
            </a:extLst>
          </p:cNvPr>
          <p:cNvSpPr txBox="1"/>
          <p:nvPr/>
        </p:nvSpPr>
        <p:spPr>
          <a:xfrm>
            <a:off x="4946384" y="4236589"/>
            <a:ext cx="1720343" cy="617541"/>
          </a:xfrm>
          <a:prstGeom prst="rect">
            <a:avLst/>
          </a:prstGeom>
          <a:noFill/>
        </p:spPr>
        <p:txBody>
          <a:bodyPr wrap="none" rtlCol="0">
            <a:spAutoFit/>
          </a:bodyPr>
          <a:lstStyle/>
          <a:p>
            <a:r>
              <a:rPr lang="en-US" sz="3413" dirty="0">
                <a:solidFill>
                  <a:schemeClr val="tx1"/>
                </a:solidFill>
                <a:latin typeface="Gill Sans MT" panose="020B0502020104020203" pitchFamily="34" charset="77"/>
              </a:rPr>
              <a:t>w</a:t>
            </a:r>
            <a:r>
              <a:rPr lang="en-US" sz="3413" baseline="-25000" dirty="0">
                <a:solidFill>
                  <a:schemeClr val="tx1"/>
                </a:solidFill>
                <a:latin typeface="Gill Sans MT" panose="020B0502020104020203" pitchFamily="34" charset="77"/>
              </a:rPr>
              <a:t>0</a:t>
            </a:r>
            <a:r>
              <a:rPr lang="en-US" sz="3413" dirty="0">
                <a:solidFill>
                  <a:schemeClr val="tx1"/>
                </a:solidFill>
                <a:latin typeface="Gill Sans MT" panose="020B0502020104020203" pitchFamily="34" charset="77"/>
              </a:rPr>
              <a:t> (bias)</a:t>
            </a:r>
          </a:p>
        </p:txBody>
      </p:sp>
    </p:spTree>
    <p:extLst>
      <p:ext uri="{BB962C8B-B14F-4D97-AF65-F5344CB8AC3E}">
        <p14:creationId xmlns:p14="http://schemas.microsoft.com/office/powerpoint/2010/main" val="152388618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08662" y="672915"/>
            <a:ext cx="8444807" cy="1690624"/>
          </a:xfrm>
        </p:spPr>
        <p:txBody>
          <a:bodyPr anchor="ctr"/>
          <a:lstStyle/>
          <a:p>
            <a:pPr algn="ctr"/>
            <a:r>
              <a:rPr lang="en-US" dirty="0"/>
              <a:t>Step 3: Stacking layers (MLP)</a:t>
            </a:r>
          </a:p>
        </p:txBody>
      </p:sp>
      <p:sp>
        <p:nvSpPr>
          <p:cNvPr id="7" name="Oval 6"/>
          <p:cNvSpPr/>
          <p:nvPr/>
        </p:nvSpPr>
        <p:spPr>
          <a:xfrm>
            <a:off x="918820" y="6655710"/>
            <a:ext cx="777459" cy="76666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560" dirty="0"/>
              <a:t>x</a:t>
            </a:r>
            <a:r>
              <a:rPr lang="en-US" sz="2560" baseline="-25000" dirty="0"/>
              <a:t>3</a:t>
            </a:r>
          </a:p>
        </p:txBody>
      </p:sp>
      <p:sp>
        <p:nvSpPr>
          <p:cNvPr id="8" name="Oval 7"/>
          <p:cNvSpPr/>
          <p:nvPr/>
        </p:nvSpPr>
        <p:spPr>
          <a:xfrm>
            <a:off x="890550" y="3772170"/>
            <a:ext cx="763324" cy="76764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413" dirty="0"/>
              <a:t>1</a:t>
            </a:r>
            <a:endParaRPr lang="en-US" sz="3413" baseline="-25000" dirty="0"/>
          </a:p>
        </p:txBody>
      </p:sp>
      <p:cxnSp>
        <p:nvCxnSpPr>
          <p:cNvPr id="10" name="Straight Arrow Connector 9"/>
          <p:cNvCxnSpPr/>
          <p:nvPr/>
        </p:nvCxnSpPr>
        <p:spPr>
          <a:xfrm flipV="1">
            <a:off x="1795230" y="3925452"/>
            <a:ext cx="2770987" cy="1714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flipV="1">
            <a:off x="1809363" y="4104576"/>
            <a:ext cx="2756853" cy="9433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flipV="1">
            <a:off x="1781493" y="4234343"/>
            <a:ext cx="2799261" cy="16901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flipV="1">
            <a:off x="1887110" y="4405136"/>
            <a:ext cx="2677833" cy="27647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Oval 17"/>
          <p:cNvSpPr/>
          <p:nvPr/>
        </p:nvSpPr>
        <p:spPr>
          <a:xfrm>
            <a:off x="4763713" y="3677662"/>
            <a:ext cx="975360" cy="975360"/>
          </a:xfrm>
          <a:prstGeom prst="ellipse">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413" dirty="0"/>
              <a:t>z1</a:t>
            </a:r>
          </a:p>
        </p:txBody>
      </p:sp>
      <p:sp>
        <p:nvSpPr>
          <p:cNvPr id="19" name="TextBox 18"/>
          <p:cNvSpPr txBox="1"/>
          <p:nvPr/>
        </p:nvSpPr>
        <p:spPr>
          <a:xfrm rot="16200000">
            <a:off x="-271770" y="4839056"/>
            <a:ext cx="1441420" cy="552011"/>
          </a:xfrm>
          <a:prstGeom prst="rect">
            <a:avLst/>
          </a:prstGeom>
          <a:noFill/>
        </p:spPr>
        <p:txBody>
          <a:bodyPr wrap="none" rtlCol="0">
            <a:spAutoFit/>
          </a:bodyPr>
          <a:lstStyle/>
          <a:p>
            <a:r>
              <a:rPr lang="en-US" sz="2987" dirty="0">
                <a:latin typeface="Gill Sans MT" panose="020B0502020104020203" pitchFamily="34" charset="77"/>
              </a:rPr>
              <a:t>features</a:t>
            </a:r>
          </a:p>
        </p:txBody>
      </p:sp>
      <p:sp>
        <p:nvSpPr>
          <p:cNvPr id="20" name="TextBox 19"/>
          <p:cNvSpPr txBox="1"/>
          <p:nvPr/>
        </p:nvSpPr>
        <p:spPr>
          <a:xfrm>
            <a:off x="9053996" y="5906158"/>
            <a:ext cx="3347541" cy="1011687"/>
          </a:xfrm>
          <a:prstGeom prst="rect">
            <a:avLst/>
          </a:prstGeom>
          <a:noFill/>
        </p:spPr>
        <p:txBody>
          <a:bodyPr wrap="square" rtlCol="0">
            <a:spAutoFit/>
          </a:bodyPr>
          <a:lstStyle/>
          <a:p>
            <a:r>
              <a:rPr lang="en-US" sz="2987" dirty="0">
                <a:solidFill>
                  <a:schemeClr val="tx1"/>
                </a:solidFill>
                <a:latin typeface="Gill Sans MT" panose="020B0502020104020203" pitchFamily="34" charset="77"/>
              </a:rPr>
              <a:t>y = H</a:t>
            </a:r>
            <a:r>
              <a:rPr lang="el-GR" sz="2987" dirty="0">
                <a:solidFill>
                  <a:schemeClr val="tx1"/>
                </a:solidFill>
              </a:rPr>
              <a:t> </a:t>
            </a:r>
            <a:r>
              <a:rPr lang="en-US" sz="2987" dirty="0">
                <a:solidFill>
                  <a:schemeClr val="tx1"/>
                </a:solidFill>
                <a:latin typeface="Gill Sans MT" panose="020B0502020104020203" pitchFamily="34" charset="77"/>
              </a:rPr>
              <a:t>(</a:t>
            </a:r>
            <a:r>
              <a:rPr lang="en-US" sz="2987" dirty="0" err="1">
                <a:solidFill>
                  <a:schemeClr val="tx1"/>
                </a:solidFill>
                <a:latin typeface="Gill Sans MT" panose="020B0502020104020203" pitchFamily="34" charset="77"/>
              </a:rPr>
              <a:t>h</a:t>
            </a:r>
            <a:r>
              <a:rPr lang="en-US" sz="2987" baseline="30000" dirty="0" err="1">
                <a:solidFill>
                  <a:schemeClr val="tx1"/>
                </a:solidFill>
                <a:latin typeface="Gill Sans MT" panose="020B0502020104020203" pitchFamily="34" charset="77"/>
              </a:rPr>
              <a:t>T</a:t>
            </a:r>
            <a:r>
              <a:rPr lang="en-US" sz="2987" dirty="0">
                <a:solidFill>
                  <a:schemeClr val="tx1"/>
                </a:solidFill>
                <a:latin typeface="Gill Sans MT" panose="020B0502020104020203" pitchFamily="34" charset="77"/>
              </a:rPr>
              <a:t> ∙ z)</a:t>
            </a:r>
          </a:p>
          <a:p>
            <a:r>
              <a:rPr lang="en-US" sz="2987" dirty="0">
                <a:solidFill>
                  <a:schemeClr val="tx1"/>
                </a:solidFill>
                <a:latin typeface="Gill Sans MT" panose="020B0502020104020203" pitchFamily="34" charset="77"/>
              </a:rPr>
              <a:t>= H(t</a:t>
            </a:r>
            <a:r>
              <a:rPr lang="en-US" sz="2987" baseline="-25000" dirty="0">
                <a:solidFill>
                  <a:schemeClr val="tx1"/>
                </a:solidFill>
                <a:latin typeface="Gill Sans MT" panose="020B0502020104020203" pitchFamily="34" charset="77"/>
              </a:rPr>
              <a:t>1</a:t>
            </a:r>
            <a:r>
              <a:rPr lang="en-US" sz="2987" dirty="0">
                <a:solidFill>
                  <a:schemeClr val="tx1"/>
                </a:solidFill>
                <a:latin typeface="Gill Sans MT" panose="020B0502020104020203" pitchFamily="34" charset="77"/>
              </a:rPr>
              <a:t>z</a:t>
            </a:r>
            <a:r>
              <a:rPr lang="en-US" sz="2987" baseline="-25000" dirty="0">
                <a:solidFill>
                  <a:schemeClr val="tx1"/>
                </a:solidFill>
                <a:latin typeface="Gill Sans MT" panose="020B0502020104020203" pitchFamily="34" charset="77"/>
              </a:rPr>
              <a:t>1</a:t>
            </a:r>
            <a:r>
              <a:rPr lang="en-US" sz="2987" dirty="0">
                <a:solidFill>
                  <a:schemeClr val="tx1"/>
                </a:solidFill>
                <a:latin typeface="Gill Sans MT" panose="020B0502020104020203" pitchFamily="34" charset="77"/>
              </a:rPr>
              <a:t> + t</a:t>
            </a:r>
            <a:r>
              <a:rPr lang="en-US" sz="2987" baseline="-25000" dirty="0">
                <a:solidFill>
                  <a:schemeClr val="tx1"/>
                </a:solidFill>
                <a:latin typeface="Gill Sans MT" panose="020B0502020104020203" pitchFamily="34" charset="77"/>
              </a:rPr>
              <a:t>2</a:t>
            </a:r>
            <a:r>
              <a:rPr lang="en-US" sz="2987" dirty="0">
                <a:solidFill>
                  <a:schemeClr val="tx1"/>
                </a:solidFill>
                <a:latin typeface="Gill Sans MT" panose="020B0502020104020203" pitchFamily="34" charset="77"/>
              </a:rPr>
              <a:t>z</a:t>
            </a:r>
            <a:r>
              <a:rPr lang="en-US" sz="2987" baseline="-25000" dirty="0">
                <a:solidFill>
                  <a:schemeClr val="tx1"/>
                </a:solidFill>
                <a:latin typeface="Gill Sans MT" panose="020B0502020104020203" pitchFamily="34" charset="77"/>
              </a:rPr>
              <a:t>2</a:t>
            </a:r>
            <a:r>
              <a:rPr lang="en-US" sz="2987" dirty="0">
                <a:solidFill>
                  <a:schemeClr val="tx1"/>
                </a:solidFill>
                <a:latin typeface="Gill Sans MT" panose="020B0502020104020203" pitchFamily="34" charset="77"/>
              </a:rPr>
              <a:t> + t</a:t>
            </a:r>
            <a:r>
              <a:rPr lang="en-US" sz="2987" baseline="-25000" dirty="0">
                <a:solidFill>
                  <a:schemeClr val="tx1"/>
                </a:solidFill>
                <a:latin typeface="Gill Sans MT" panose="020B0502020104020203" pitchFamily="34" charset="77"/>
              </a:rPr>
              <a:t>0 </a:t>
            </a:r>
            <a:r>
              <a:rPr lang="en-US" sz="2987" dirty="0">
                <a:solidFill>
                  <a:schemeClr val="tx1"/>
                </a:solidFill>
                <a:latin typeface="Gill Sans MT" panose="020B0502020104020203" pitchFamily="34" charset="77"/>
              </a:rPr>
              <a:t>)</a:t>
            </a:r>
          </a:p>
        </p:txBody>
      </p:sp>
      <p:sp>
        <p:nvSpPr>
          <p:cNvPr id="22" name="Oval 21"/>
          <p:cNvSpPr/>
          <p:nvPr/>
        </p:nvSpPr>
        <p:spPr>
          <a:xfrm>
            <a:off x="876702" y="4700762"/>
            <a:ext cx="777459" cy="76666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560" dirty="0"/>
              <a:t>x</a:t>
            </a:r>
            <a:r>
              <a:rPr lang="en-US" sz="2560" baseline="-25000" dirty="0"/>
              <a:t>1</a:t>
            </a:r>
          </a:p>
        </p:txBody>
      </p:sp>
      <p:sp>
        <p:nvSpPr>
          <p:cNvPr id="23" name="Oval 22"/>
          <p:cNvSpPr/>
          <p:nvPr/>
        </p:nvSpPr>
        <p:spPr>
          <a:xfrm>
            <a:off x="890548" y="5728098"/>
            <a:ext cx="777459" cy="76666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560" dirty="0"/>
              <a:t>x</a:t>
            </a:r>
            <a:r>
              <a:rPr lang="en-US" sz="2560" baseline="-25000" dirty="0"/>
              <a:t>2</a:t>
            </a:r>
          </a:p>
        </p:txBody>
      </p:sp>
      <p:sp>
        <p:nvSpPr>
          <p:cNvPr id="3" name="TextBox 2"/>
          <p:cNvSpPr txBox="1"/>
          <p:nvPr/>
        </p:nvSpPr>
        <p:spPr>
          <a:xfrm>
            <a:off x="3029767" y="3809234"/>
            <a:ext cx="854721" cy="617541"/>
          </a:xfrm>
          <a:prstGeom prst="rect">
            <a:avLst/>
          </a:prstGeom>
          <a:noFill/>
        </p:spPr>
        <p:txBody>
          <a:bodyPr wrap="none" rtlCol="0">
            <a:spAutoFit/>
          </a:bodyPr>
          <a:lstStyle/>
          <a:p>
            <a:r>
              <a:rPr lang="en-US" sz="3413" dirty="0">
                <a:solidFill>
                  <a:srgbClr val="7030A0"/>
                </a:solidFill>
                <a:latin typeface="Gill Sans MT" panose="020B0502020104020203" pitchFamily="34" charset="77"/>
              </a:rPr>
              <a:t>w</a:t>
            </a:r>
            <a:r>
              <a:rPr lang="en-US" sz="3413" baseline="-25000" dirty="0">
                <a:solidFill>
                  <a:srgbClr val="7030A0"/>
                </a:solidFill>
                <a:latin typeface="Gill Sans MT" panose="020B0502020104020203" pitchFamily="34" charset="77"/>
              </a:rPr>
              <a:t>1,1</a:t>
            </a:r>
            <a:endParaRPr lang="en-US" sz="3413" dirty="0">
              <a:solidFill>
                <a:srgbClr val="7030A0"/>
              </a:solidFill>
              <a:latin typeface="Gill Sans MT" panose="020B0502020104020203" pitchFamily="34" charset="77"/>
            </a:endParaRPr>
          </a:p>
        </p:txBody>
      </p:sp>
      <p:sp>
        <p:nvSpPr>
          <p:cNvPr id="15" name="TextBox 14"/>
          <p:cNvSpPr txBox="1"/>
          <p:nvPr/>
        </p:nvSpPr>
        <p:spPr>
          <a:xfrm flipH="1">
            <a:off x="2984426" y="4892816"/>
            <a:ext cx="1130051" cy="617541"/>
          </a:xfrm>
          <a:prstGeom prst="rect">
            <a:avLst/>
          </a:prstGeom>
          <a:noFill/>
        </p:spPr>
        <p:txBody>
          <a:bodyPr wrap="square" rtlCol="0">
            <a:spAutoFit/>
          </a:bodyPr>
          <a:lstStyle/>
          <a:p>
            <a:r>
              <a:rPr lang="en-US" sz="3413" dirty="0">
                <a:solidFill>
                  <a:srgbClr val="7030A0"/>
                </a:solidFill>
                <a:latin typeface="Gill Sans MT" panose="020B0502020104020203" pitchFamily="34" charset="77"/>
              </a:rPr>
              <a:t>w</a:t>
            </a:r>
            <a:r>
              <a:rPr lang="en-US" sz="3413" baseline="-25000" dirty="0">
                <a:solidFill>
                  <a:srgbClr val="7030A0"/>
                </a:solidFill>
                <a:latin typeface="Gill Sans MT" panose="020B0502020104020203" pitchFamily="34" charset="77"/>
              </a:rPr>
              <a:t>2,1</a:t>
            </a:r>
          </a:p>
        </p:txBody>
      </p:sp>
      <p:sp>
        <p:nvSpPr>
          <p:cNvPr id="16" name="TextBox 15"/>
          <p:cNvSpPr txBox="1"/>
          <p:nvPr/>
        </p:nvSpPr>
        <p:spPr>
          <a:xfrm>
            <a:off x="2855623" y="5687099"/>
            <a:ext cx="1457326" cy="617541"/>
          </a:xfrm>
          <a:prstGeom prst="rect">
            <a:avLst/>
          </a:prstGeom>
          <a:noFill/>
        </p:spPr>
        <p:txBody>
          <a:bodyPr wrap="square" rtlCol="0">
            <a:spAutoFit/>
          </a:bodyPr>
          <a:lstStyle/>
          <a:p>
            <a:r>
              <a:rPr lang="en-US" sz="3413" dirty="0">
                <a:solidFill>
                  <a:srgbClr val="7030A0"/>
                </a:solidFill>
                <a:latin typeface="Gill Sans MT" panose="020B0502020104020203" pitchFamily="34" charset="77"/>
              </a:rPr>
              <a:t>w</a:t>
            </a:r>
            <a:r>
              <a:rPr lang="en-US" sz="3413" baseline="-25000" dirty="0">
                <a:solidFill>
                  <a:srgbClr val="7030A0"/>
                </a:solidFill>
                <a:latin typeface="Gill Sans MT" panose="020B0502020104020203" pitchFamily="34" charset="77"/>
              </a:rPr>
              <a:t>3,1</a:t>
            </a:r>
            <a:endParaRPr lang="en-US" sz="3413" dirty="0">
              <a:solidFill>
                <a:srgbClr val="7030A0"/>
              </a:solidFill>
              <a:latin typeface="Gill Sans MT" panose="020B0502020104020203" pitchFamily="34" charset="77"/>
            </a:endParaRPr>
          </a:p>
        </p:txBody>
      </p:sp>
      <p:sp>
        <p:nvSpPr>
          <p:cNvPr id="17" name="TextBox 16"/>
          <p:cNvSpPr txBox="1"/>
          <p:nvPr/>
        </p:nvSpPr>
        <p:spPr>
          <a:xfrm>
            <a:off x="3443776" y="3334315"/>
            <a:ext cx="854721" cy="617541"/>
          </a:xfrm>
          <a:prstGeom prst="rect">
            <a:avLst/>
          </a:prstGeom>
          <a:noFill/>
        </p:spPr>
        <p:txBody>
          <a:bodyPr wrap="none" rtlCol="0">
            <a:spAutoFit/>
          </a:bodyPr>
          <a:lstStyle/>
          <a:p>
            <a:r>
              <a:rPr lang="en-US" sz="3413" dirty="0">
                <a:solidFill>
                  <a:srgbClr val="7030A0"/>
                </a:solidFill>
                <a:latin typeface="Gill Sans MT" panose="020B0502020104020203" pitchFamily="34" charset="77"/>
              </a:rPr>
              <a:t>w</a:t>
            </a:r>
            <a:r>
              <a:rPr lang="en-US" sz="3413" baseline="-25000" dirty="0">
                <a:solidFill>
                  <a:srgbClr val="7030A0"/>
                </a:solidFill>
                <a:latin typeface="Gill Sans MT" panose="020B0502020104020203" pitchFamily="34" charset="77"/>
              </a:rPr>
              <a:t>0,1</a:t>
            </a:r>
            <a:endParaRPr lang="en-US" sz="3413" dirty="0">
              <a:solidFill>
                <a:srgbClr val="7030A0"/>
              </a:solidFill>
              <a:latin typeface="Gill Sans MT" panose="020B0502020104020203" pitchFamily="34" charset="77"/>
            </a:endParaRPr>
          </a:p>
        </p:txBody>
      </p:sp>
      <p:sp>
        <p:nvSpPr>
          <p:cNvPr id="4" name="TextBox 3"/>
          <p:cNvSpPr txBox="1"/>
          <p:nvPr/>
        </p:nvSpPr>
        <p:spPr>
          <a:xfrm>
            <a:off x="488201" y="3031392"/>
            <a:ext cx="2241319" cy="486287"/>
          </a:xfrm>
          <a:prstGeom prst="rect">
            <a:avLst/>
          </a:prstGeom>
          <a:noFill/>
        </p:spPr>
        <p:txBody>
          <a:bodyPr wrap="none" rtlCol="0">
            <a:spAutoFit/>
          </a:bodyPr>
          <a:lstStyle/>
          <a:p>
            <a:r>
              <a:rPr lang="en-US" sz="2560" dirty="0">
                <a:solidFill>
                  <a:schemeClr val="tx1"/>
                </a:solidFill>
                <a:latin typeface="Gill Sans MT" panose="020B0502020104020203" pitchFamily="34" charset="77"/>
              </a:rPr>
              <a:t>input (1 object)</a:t>
            </a:r>
          </a:p>
        </p:txBody>
      </p:sp>
      <p:sp>
        <p:nvSpPr>
          <p:cNvPr id="35" name="Oval 34"/>
          <p:cNvSpPr/>
          <p:nvPr/>
        </p:nvSpPr>
        <p:spPr>
          <a:xfrm>
            <a:off x="4742909" y="4949165"/>
            <a:ext cx="975360" cy="975360"/>
          </a:xfrm>
          <a:prstGeom prst="ellipse">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413" dirty="0"/>
              <a:t>z2</a:t>
            </a:r>
          </a:p>
        </p:txBody>
      </p:sp>
      <p:sp>
        <p:nvSpPr>
          <p:cNvPr id="37" name="Oval 36"/>
          <p:cNvSpPr/>
          <p:nvPr/>
        </p:nvSpPr>
        <p:spPr>
          <a:xfrm>
            <a:off x="4749580" y="6194538"/>
            <a:ext cx="975360" cy="975360"/>
          </a:xfrm>
          <a:prstGeom prst="ellipse">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413" dirty="0"/>
              <a:t>1</a:t>
            </a:r>
          </a:p>
        </p:txBody>
      </p:sp>
      <p:sp>
        <p:nvSpPr>
          <p:cNvPr id="39" name="Rectangle 38"/>
          <p:cNvSpPr/>
          <p:nvPr/>
        </p:nvSpPr>
        <p:spPr>
          <a:xfrm>
            <a:off x="5360097" y="3199148"/>
            <a:ext cx="5657086" cy="453522"/>
          </a:xfrm>
          <a:prstGeom prst="rect">
            <a:avLst/>
          </a:prstGeom>
        </p:spPr>
        <p:txBody>
          <a:bodyPr wrap="square">
            <a:spAutoFit/>
          </a:bodyPr>
          <a:lstStyle/>
          <a:p>
            <a:pPr algn="ctr"/>
            <a:r>
              <a:rPr lang="en-US" sz="2347" dirty="0" err="1">
                <a:latin typeface="Gill Sans MT" panose="020B0502020104020203" pitchFamily="34" charset="77"/>
              </a:rPr>
              <a:t>z</a:t>
            </a:r>
            <a:r>
              <a:rPr lang="en-US" sz="2347" baseline="-25000" dirty="0" err="1">
                <a:latin typeface="Gill Sans MT" panose="020B0502020104020203" pitchFamily="34" charset="77"/>
              </a:rPr>
              <a:t>i</a:t>
            </a:r>
            <a:r>
              <a:rPr lang="en-US" sz="2347" dirty="0">
                <a:latin typeface="Gill Sans MT" panose="020B0502020104020203" pitchFamily="34" charset="77"/>
              </a:rPr>
              <a:t> = H</a:t>
            </a:r>
            <a:r>
              <a:rPr lang="el-GR" sz="2347" dirty="0"/>
              <a:t> </a:t>
            </a:r>
            <a:r>
              <a:rPr lang="en-US" sz="2347" dirty="0">
                <a:latin typeface="Gill Sans MT" panose="020B0502020104020203" pitchFamily="34" charset="77"/>
              </a:rPr>
              <a:t>(w</a:t>
            </a:r>
            <a:r>
              <a:rPr lang="en-US" sz="2347" baseline="-25000" dirty="0">
                <a:latin typeface="Gill Sans MT" panose="020B0502020104020203" pitchFamily="34" charset="77"/>
              </a:rPr>
              <a:t>0,i </a:t>
            </a:r>
            <a:r>
              <a:rPr lang="en-US" sz="2347" dirty="0">
                <a:latin typeface="Gill Sans MT" panose="020B0502020104020203" pitchFamily="34" charset="77"/>
              </a:rPr>
              <a:t>+ w</a:t>
            </a:r>
            <a:r>
              <a:rPr lang="en-US" sz="2347" baseline="-25000" dirty="0">
                <a:latin typeface="Gill Sans MT" panose="020B0502020104020203" pitchFamily="34" charset="77"/>
              </a:rPr>
              <a:t>1</a:t>
            </a:r>
            <a:r>
              <a:rPr lang="en-US" sz="2347" dirty="0">
                <a:latin typeface="Gill Sans MT" panose="020B0502020104020203" pitchFamily="34" charset="77"/>
              </a:rPr>
              <a:t>,</a:t>
            </a:r>
            <a:r>
              <a:rPr lang="en-US" sz="2347" baseline="-25000" dirty="0">
                <a:latin typeface="Gill Sans MT" panose="020B0502020104020203" pitchFamily="34" charset="77"/>
              </a:rPr>
              <a:t>i</a:t>
            </a:r>
            <a:r>
              <a:rPr lang="en-US" sz="2347" dirty="0">
                <a:latin typeface="Gill Sans MT" panose="020B0502020104020203" pitchFamily="34" charset="77"/>
              </a:rPr>
              <a:t> x</a:t>
            </a:r>
            <a:r>
              <a:rPr lang="en-US" sz="2347" baseline="-25000" dirty="0">
                <a:latin typeface="Gill Sans MT" panose="020B0502020104020203" pitchFamily="34" charset="77"/>
              </a:rPr>
              <a:t>1</a:t>
            </a:r>
            <a:r>
              <a:rPr lang="en-US" sz="2347" dirty="0">
                <a:latin typeface="Gill Sans MT" panose="020B0502020104020203" pitchFamily="34" charset="77"/>
              </a:rPr>
              <a:t> + w</a:t>
            </a:r>
            <a:r>
              <a:rPr lang="en-US" sz="2347" baseline="-25000" dirty="0">
                <a:latin typeface="Gill Sans MT" panose="020B0502020104020203" pitchFamily="34" charset="77"/>
              </a:rPr>
              <a:t>2,i </a:t>
            </a:r>
            <a:r>
              <a:rPr lang="en-US" sz="2347" dirty="0">
                <a:latin typeface="Gill Sans MT" panose="020B0502020104020203" pitchFamily="34" charset="77"/>
              </a:rPr>
              <a:t>x</a:t>
            </a:r>
            <a:r>
              <a:rPr lang="en-US" sz="2347" baseline="-25000" dirty="0">
                <a:latin typeface="Gill Sans MT" panose="020B0502020104020203" pitchFamily="34" charset="77"/>
              </a:rPr>
              <a:t>2</a:t>
            </a:r>
            <a:r>
              <a:rPr lang="en-US" sz="2347" dirty="0">
                <a:latin typeface="Gill Sans MT" panose="020B0502020104020203" pitchFamily="34" charset="77"/>
              </a:rPr>
              <a:t> + w</a:t>
            </a:r>
            <a:r>
              <a:rPr lang="en-US" sz="2347" baseline="-25000" dirty="0">
                <a:latin typeface="Gill Sans MT" panose="020B0502020104020203" pitchFamily="34" charset="77"/>
              </a:rPr>
              <a:t>3,i </a:t>
            </a:r>
            <a:r>
              <a:rPr lang="en-US" sz="2347" dirty="0">
                <a:latin typeface="Gill Sans MT" panose="020B0502020104020203" pitchFamily="34" charset="77"/>
              </a:rPr>
              <a:t>x</a:t>
            </a:r>
            <a:r>
              <a:rPr lang="en-US" sz="2347" baseline="-25000" dirty="0">
                <a:latin typeface="Gill Sans MT" panose="020B0502020104020203" pitchFamily="34" charset="77"/>
              </a:rPr>
              <a:t>3</a:t>
            </a:r>
            <a:r>
              <a:rPr lang="en-US" sz="2347" dirty="0">
                <a:latin typeface="Gill Sans MT" panose="020B0502020104020203" pitchFamily="34" charset="77"/>
              </a:rPr>
              <a:t>  )</a:t>
            </a:r>
          </a:p>
        </p:txBody>
      </p:sp>
      <p:cxnSp>
        <p:nvCxnSpPr>
          <p:cNvPr id="45" name="Straight Arrow Connector 44"/>
          <p:cNvCxnSpPr/>
          <p:nvPr/>
        </p:nvCxnSpPr>
        <p:spPr>
          <a:xfrm>
            <a:off x="1957791" y="4259473"/>
            <a:ext cx="2778452" cy="84832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p:cNvCxnSpPr/>
          <p:nvPr/>
        </p:nvCxnSpPr>
        <p:spPr>
          <a:xfrm>
            <a:off x="1764466" y="5175649"/>
            <a:ext cx="2928899" cy="7600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p:cNvCxnSpPr/>
          <p:nvPr/>
        </p:nvCxnSpPr>
        <p:spPr>
          <a:xfrm flipV="1">
            <a:off x="1766959" y="5450981"/>
            <a:ext cx="2947679" cy="48768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p:cNvCxnSpPr/>
          <p:nvPr/>
        </p:nvCxnSpPr>
        <p:spPr>
          <a:xfrm flipV="1">
            <a:off x="1764466" y="5603031"/>
            <a:ext cx="2939267" cy="140512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8" name="Oval 57"/>
          <p:cNvSpPr/>
          <p:nvPr/>
        </p:nvSpPr>
        <p:spPr>
          <a:xfrm>
            <a:off x="8412832" y="4873020"/>
            <a:ext cx="1135089" cy="1051505"/>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987" dirty="0">
                <a:solidFill>
                  <a:schemeClr val="tx1"/>
                </a:solidFill>
              </a:rPr>
              <a:t>y</a:t>
            </a:r>
          </a:p>
        </p:txBody>
      </p:sp>
      <p:cxnSp>
        <p:nvCxnSpPr>
          <p:cNvPr id="60" name="Straight Arrow Connector 59"/>
          <p:cNvCxnSpPr/>
          <p:nvPr/>
        </p:nvCxnSpPr>
        <p:spPr>
          <a:xfrm>
            <a:off x="5912662" y="4405137"/>
            <a:ext cx="2334607" cy="702661"/>
          </a:xfrm>
          <a:prstGeom prst="straightConnector1">
            <a:avLst/>
          </a:prstGeom>
          <a:ln>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61" name="TextBox 60"/>
          <p:cNvSpPr txBox="1"/>
          <p:nvPr/>
        </p:nvSpPr>
        <p:spPr>
          <a:xfrm>
            <a:off x="1700752" y="5125792"/>
            <a:ext cx="854721" cy="617541"/>
          </a:xfrm>
          <a:prstGeom prst="rect">
            <a:avLst/>
          </a:prstGeom>
          <a:noFill/>
        </p:spPr>
        <p:txBody>
          <a:bodyPr wrap="none" rtlCol="0">
            <a:spAutoFit/>
          </a:bodyPr>
          <a:lstStyle/>
          <a:p>
            <a:r>
              <a:rPr lang="en-US" sz="3413" dirty="0">
                <a:solidFill>
                  <a:schemeClr val="tx1"/>
                </a:solidFill>
                <a:latin typeface="Gill Sans MT" panose="020B0502020104020203" pitchFamily="34" charset="77"/>
              </a:rPr>
              <a:t>w</a:t>
            </a:r>
            <a:r>
              <a:rPr lang="en-US" sz="3413" baseline="-25000" dirty="0">
                <a:solidFill>
                  <a:schemeClr val="tx1"/>
                </a:solidFill>
                <a:latin typeface="Gill Sans MT" panose="020B0502020104020203" pitchFamily="34" charset="77"/>
              </a:rPr>
              <a:t>1,2</a:t>
            </a:r>
            <a:endParaRPr lang="en-US" sz="3413" dirty="0">
              <a:solidFill>
                <a:schemeClr val="tx1"/>
              </a:solidFill>
              <a:latin typeface="Gill Sans MT" panose="020B0502020104020203" pitchFamily="34" charset="77"/>
            </a:endParaRPr>
          </a:p>
        </p:txBody>
      </p:sp>
      <p:sp>
        <p:nvSpPr>
          <p:cNvPr id="62" name="TextBox 61"/>
          <p:cNvSpPr txBox="1"/>
          <p:nvPr/>
        </p:nvSpPr>
        <p:spPr>
          <a:xfrm>
            <a:off x="1770559" y="5920710"/>
            <a:ext cx="854721" cy="617541"/>
          </a:xfrm>
          <a:prstGeom prst="rect">
            <a:avLst/>
          </a:prstGeom>
          <a:noFill/>
        </p:spPr>
        <p:txBody>
          <a:bodyPr wrap="none" rtlCol="0">
            <a:spAutoFit/>
          </a:bodyPr>
          <a:lstStyle/>
          <a:p>
            <a:r>
              <a:rPr lang="en-US" sz="3413" dirty="0">
                <a:solidFill>
                  <a:schemeClr val="tx1"/>
                </a:solidFill>
                <a:latin typeface="Gill Sans MT" panose="020B0502020104020203" pitchFamily="34" charset="77"/>
              </a:rPr>
              <a:t>w</a:t>
            </a:r>
            <a:r>
              <a:rPr lang="en-US" sz="3413" baseline="-25000" dirty="0">
                <a:solidFill>
                  <a:schemeClr val="tx1"/>
                </a:solidFill>
                <a:latin typeface="Gill Sans MT" panose="020B0502020104020203" pitchFamily="34" charset="77"/>
              </a:rPr>
              <a:t>2,2</a:t>
            </a:r>
            <a:endParaRPr lang="en-US" sz="3413" dirty="0">
              <a:solidFill>
                <a:schemeClr val="tx1"/>
              </a:solidFill>
              <a:latin typeface="Gill Sans MT" panose="020B0502020104020203" pitchFamily="34" charset="77"/>
            </a:endParaRPr>
          </a:p>
        </p:txBody>
      </p:sp>
      <p:sp>
        <p:nvSpPr>
          <p:cNvPr id="63" name="TextBox 62"/>
          <p:cNvSpPr txBox="1"/>
          <p:nvPr/>
        </p:nvSpPr>
        <p:spPr>
          <a:xfrm>
            <a:off x="2516692" y="6529919"/>
            <a:ext cx="907235" cy="617541"/>
          </a:xfrm>
          <a:prstGeom prst="rect">
            <a:avLst/>
          </a:prstGeom>
          <a:noFill/>
        </p:spPr>
        <p:txBody>
          <a:bodyPr wrap="none" rtlCol="0">
            <a:spAutoFit/>
          </a:bodyPr>
          <a:lstStyle/>
          <a:p>
            <a:r>
              <a:rPr lang="en-US" sz="3413" dirty="0">
                <a:solidFill>
                  <a:schemeClr val="tx1"/>
                </a:solidFill>
                <a:latin typeface="Gill Sans MT" panose="020B0502020104020203" pitchFamily="34" charset="77"/>
              </a:rPr>
              <a:t>w</a:t>
            </a:r>
            <a:r>
              <a:rPr lang="en-US" sz="3413" baseline="-25000" dirty="0">
                <a:solidFill>
                  <a:schemeClr val="tx1"/>
                </a:solidFill>
                <a:latin typeface="Gill Sans MT" panose="020B0502020104020203" pitchFamily="34" charset="77"/>
              </a:rPr>
              <a:t>3, 2</a:t>
            </a:r>
          </a:p>
        </p:txBody>
      </p:sp>
      <p:sp>
        <p:nvSpPr>
          <p:cNvPr id="64" name="TextBox 63"/>
          <p:cNvSpPr txBox="1"/>
          <p:nvPr/>
        </p:nvSpPr>
        <p:spPr>
          <a:xfrm>
            <a:off x="1679238" y="4206729"/>
            <a:ext cx="854721" cy="617541"/>
          </a:xfrm>
          <a:prstGeom prst="rect">
            <a:avLst/>
          </a:prstGeom>
          <a:noFill/>
        </p:spPr>
        <p:txBody>
          <a:bodyPr wrap="none" rtlCol="0">
            <a:spAutoFit/>
          </a:bodyPr>
          <a:lstStyle/>
          <a:p>
            <a:r>
              <a:rPr lang="en-US" sz="3413" dirty="0">
                <a:solidFill>
                  <a:schemeClr val="tx1"/>
                </a:solidFill>
                <a:latin typeface="Gill Sans MT" panose="020B0502020104020203" pitchFamily="34" charset="77"/>
              </a:rPr>
              <a:t>w</a:t>
            </a:r>
            <a:r>
              <a:rPr lang="en-US" sz="3413" baseline="-25000" dirty="0">
                <a:solidFill>
                  <a:schemeClr val="tx1"/>
                </a:solidFill>
                <a:latin typeface="Gill Sans MT" panose="020B0502020104020203" pitchFamily="34" charset="77"/>
              </a:rPr>
              <a:t>0,2</a:t>
            </a:r>
            <a:endParaRPr lang="en-US" sz="3413" dirty="0">
              <a:solidFill>
                <a:schemeClr val="tx1"/>
              </a:solidFill>
              <a:latin typeface="Gill Sans MT" panose="020B0502020104020203" pitchFamily="34" charset="77"/>
            </a:endParaRPr>
          </a:p>
        </p:txBody>
      </p:sp>
      <p:cxnSp>
        <p:nvCxnSpPr>
          <p:cNvPr id="65" name="Straight Arrow Connector 64"/>
          <p:cNvCxnSpPr/>
          <p:nvPr/>
        </p:nvCxnSpPr>
        <p:spPr>
          <a:xfrm>
            <a:off x="5857708" y="5213649"/>
            <a:ext cx="2389562" cy="120638"/>
          </a:xfrm>
          <a:prstGeom prst="straightConnector1">
            <a:avLst/>
          </a:prstGeom>
          <a:ln>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p:cNvCxnSpPr/>
          <p:nvPr/>
        </p:nvCxnSpPr>
        <p:spPr>
          <a:xfrm flipV="1">
            <a:off x="5967763" y="5797589"/>
            <a:ext cx="2295874" cy="1065136"/>
          </a:xfrm>
          <a:prstGeom prst="straightConnector1">
            <a:avLst/>
          </a:prstGeom>
          <a:ln>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71" name="TextBox 70"/>
          <p:cNvSpPr txBox="1"/>
          <p:nvPr/>
        </p:nvSpPr>
        <p:spPr>
          <a:xfrm>
            <a:off x="6841759" y="4013381"/>
            <a:ext cx="476412" cy="617541"/>
          </a:xfrm>
          <a:prstGeom prst="rect">
            <a:avLst/>
          </a:prstGeom>
          <a:noFill/>
        </p:spPr>
        <p:txBody>
          <a:bodyPr wrap="none" rtlCol="0">
            <a:spAutoFit/>
          </a:bodyPr>
          <a:lstStyle/>
          <a:p>
            <a:r>
              <a:rPr lang="en-US" sz="3413" dirty="0">
                <a:solidFill>
                  <a:schemeClr val="accent5"/>
                </a:solidFill>
                <a:latin typeface="Gill Sans MT" panose="020B0502020104020203" pitchFamily="34" charset="77"/>
              </a:rPr>
              <a:t>t</a:t>
            </a:r>
            <a:r>
              <a:rPr lang="en-US" sz="3413" baseline="-25000" dirty="0">
                <a:solidFill>
                  <a:schemeClr val="accent5"/>
                </a:solidFill>
                <a:latin typeface="Gill Sans MT" panose="020B0502020104020203" pitchFamily="34" charset="77"/>
              </a:rPr>
              <a:t>1</a:t>
            </a:r>
          </a:p>
        </p:txBody>
      </p:sp>
      <p:sp>
        <p:nvSpPr>
          <p:cNvPr id="72" name="TextBox 71"/>
          <p:cNvSpPr txBox="1"/>
          <p:nvPr/>
        </p:nvSpPr>
        <p:spPr>
          <a:xfrm>
            <a:off x="6299036" y="4627310"/>
            <a:ext cx="476412" cy="617541"/>
          </a:xfrm>
          <a:prstGeom prst="rect">
            <a:avLst/>
          </a:prstGeom>
          <a:noFill/>
        </p:spPr>
        <p:txBody>
          <a:bodyPr wrap="none" rtlCol="0">
            <a:spAutoFit/>
          </a:bodyPr>
          <a:lstStyle/>
          <a:p>
            <a:r>
              <a:rPr lang="en-US" sz="3413" dirty="0">
                <a:solidFill>
                  <a:schemeClr val="accent5"/>
                </a:solidFill>
                <a:latin typeface="Gill Sans MT" panose="020B0502020104020203" pitchFamily="34" charset="77"/>
              </a:rPr>
              <a:t>t</a:t>
            </a:r>
            <a:r>
              <a:rPr lang="en-US" sz="3413" baseline="-25000" dirty="0">
                <a:solidFill>
                  <a:schemeClr val="accent5"/>
                </a:solidFill>
                <a:latin typeface="Gill Sans MT" panose="020B0502020104020203" pitchFamily="34" charset="77"/>
              </a:rPr>
              <a:t>2</a:t>
            </a:r>
          </a:p>
        </p:txBody>
      </p:sp>
      <p:sp>
        <p:nvSpPr>
          <p:cNvPr id="73" name="TextBox 72"/>
          <p:cNvSpPr txBox="1"/>
          <p:nvPr/>
        </p:nvSpPr>
        <p:spPr>
          <a:xfrm>
            <a:off x="6720955" y="5728098"/>
            <a:ext cx="545536" cy="617541"/>
          </a:xfrm>
          <a:prstGeom prst="rect">
            <a:avLst/>
          </a:prstGeom>
          <a:noFill/>
        </p:spPr>
        <p:txBody>
          <a:bodyPr wrap="square" rtlCol="0">
            <a:spAutoFit/>
          </a:bodyPr>
          <a:lstStyle/>
          <a:p>
            <a:r>
              <a:rPr lang="en-US" sz="3413" dirty="0">
                <a:solidFill>
                  <a:schemeClr val="accent5"/>
                </a:solidFill>
                <a:latin typeface="Gill Sans MT" panose="020B0502020104020203" pitchFamily="34" charset="77"/>
              </a:rPr>
              <a:t>t</a:t>
            </a:r>
            <a:r>
              <a:rPr lang="en-US" sz="3413" baseline="-25000" dirty="0">
                <a:solidFill>
                  <a:schemeClr val="accent5"/>
                </a:solidFill>
                <a:latin typeface="Gill Sans MT" panose="020B0502020104020203" pitchFamily="34" charset="77"/>
              </a:rPr>
              <a:t>0</a:t>
            </a:r>
          </a:p>
        </p:txBody>
      </p:sp>
      <p:sp>
        <p:nvSpPr>
          <p:cNvPr id="74" name="TextBox 73"/>
          <p:cNvSpPr txBox="1"/>
          <p:nvPr/>
        </p:nvSpPr>
        <p:spPr>
          <a:xfrm>
            <a:off x="4463859" y="7394278"/>
            <a:ext cx="1792477" cy="486287"/>
          </a:xfrm>
          <a:prstGeom prst="rect">
            <a:avLst/>
          </a:prstGeom>
          <a:noFill/>
        </p:spPr>
        <p:txBody>
          <a:bodyPr wrap="none" rtlCol="0">
            <a:spAutoFit/>
          </a:bodyPr>
          <a:lstStyle/>
          <a:p>
            <a:r>
              <a:rPr lang="en-US" sz="2560" dirty="0">
                <a:latin typeface="Gill Sans MT" panose="020B0502020104020203" pitchFamily="34" charset="77"/>
              </a:rPr>
              <a:t>hidden layer</a:t>
            </a:r>
          </a:p>
        </p:txBody>
      </p:sp>
      <p:sp>
        <p:nvSpPr>
          <p:cNvPr id="75" name="TextBox 74"/>
          <p:cNvSpPr txBox="1"/>
          <p:nvPr/>
        </p:nvSpPr>
        <p:spPr>
          <a:xfrm>
            <a:off x="8877028" y="4013252"/>
            <a:ext cx="1074333" cy="486287"/>
          </a:xfrm>
          <a:prstGeom prst="rect">
            <a:avLst/>
          </a:prstGeom>
          <a:noFill/>
        </p:spPr>
        <p:txBody>
          <a:bodyPr wrap="none" rtlCol="0">
            <a:spAutoFit/>
          </a:bodyPr>
          <a:lstStyle/>
          <a:p>
            <a:r>
              <a:rPr lang="en-US" sz="2560" dirty="0">
                <a:solidFill>
                  <a:schemeClr val="tx1"/>
                </a:solidFill>
                <a:latin typeface="Gill Sans MT" panose="020B0502020104020203" pitchFamily="34" charset="77"/>
              </a:rPr>
              <a:t>output</a:t>
            </a:r>
          </a:p>
        </p:txBody>
      </p:sp>
    </p:spTree>
    <p:extLst>
      <p:ext uri="{BB962C8B-B14F-4D97-AF65-F5344CB8AC3E}">
        <p14:creationId xmlns:p14="http://schemas.microsoft.com/office/powerpoint/2010/main" val="976930858"/>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79996" y="762000"/>
            <a:ext cx="8444807" cy="1690624"/>
          </a:xfrm>
        </p:spPr>
        <p:txBody>
          <a:bodyPr anchor="ctr"/>
          <a:lstStyle/>
          <a:p>
            <a:pPr algn="ctr"/>
            <a:r>
              <a:rPr lang="en-US" dirty="0"/>
              <a:t>Why non-linearity?</a:t>
            </a:r>
          </a:p>
        </p:txBody>
      </p:sp>
      <p:sp>
        <p:nvSpPr>
          <p:cNvPr id="5" name="Oval 4">
            <a:extLst>
              <a:ext uri="{FF2B5EF4-FFF2-40B4-BE49-F238E27FC236}">
                <a16:creationId xmlns:a16="http://schemas.microsoft.com/office/drawing/2014/main" id="{D55E6D0D-9F71-F449-9792-EE8ACECBDC6D}"/>
              </a:ext>
            </a:extLst>
          </p:cNvPr>
          <p:cNvSpPr/>
          <p:nvPr/>
        </p:nvSpPr>
        <p:spPr>
          <a:xfrm>
            <a:off x="1032070" y="7461945"/>
            <a:ext cx="777459" cy="76666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560" dirty="0"/>
              <a:t>x</a:t>
            </a:r>
            <a:r>
              <a:rPr lang="en-US" sz="2560" baseline="-25000" dirty="0"/>
              <a:t>3</a:t>
            </a:r>
          </a:p>
        </p:txBody>
      </p:sp>
      <p:sp>
        <p:nvSpPr>
          <p:cNvPr id="6" name="Oval 5">
            <a:extLst>
              <a:ext uri="{FF2B5EF4-FFF2-40B4-BE49-F238E27FC236}">
                <a16:creationId xmlns:a16="http://schemas.microsoft.com/office/drawing/2014/main" id="{88367EFB-2B36-A746-A73D-A1341B81806E}"/>
              </a:ext>
            </a:extLst>
          </p:cNvPr>
          <p:cNvSpPr/>
          <p:nvPr/>
        </p:nvSpPr>
        <p:spPr>
          <a:xfrm>
            <a:off x="1003800" y="4578405"/>
            <a:ext cx="763324" cy="76764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413" dirty="0"/>
              <a:t>1</a:t>
            </a:r>
            <a:endParaRPr lang="en-US" sz="3413" baseline="-25000" dirty="0"/>
          </a:p>
        </p:txBody>
      </p:sp>
      <p:cxnSp>
        <p:nvCxnSpPr>
          <p:cNvPr id="7" name="Straight Arrow Connector 6">
            <a:extLst>
              <a:ext uri="{FF2B5EF4-FFF2-40B4-BE49-F238E27FC236}">
                <a16:creationId xmlns:a16="http://schemas.microsoft.com/office/drawing/2014/main" id="{03306C79-B9CA-A04A-B2AB-CAB9A9EC9EBB}"/>
              </a:ext>
            </a:extLst>
          </p:cNvPr>
          <p:cNvCxnSpPr/>
          <p:nvPr/>
        </p:nvCxnSpPr>
        <p:spPr>
          <a:xfrm flipV="1">
            <a:off x="1908480" y="4731687"/>
            <a:ext cx="2770987" cy="1714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59424C99-89DC-A843-B5C0-45856779259B}"/>
              </a:ext>
            </a:extLst>
          </p:cNvPr>
          <p:cNvCxnSpPr/>
          <p:nvPr/>
        </p:nvCxnSpPr>
        <p:spPr>
          <a:xfrm flipV="1">
            <a:off x="1922613" y="4910811"/>
            <a:ext cx="2756853" cy="9433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01772220-6BA6-8D47-816F-460098E51C41}"/>
              </a:ext>
            </a:extLst>
          </p:cNvPr>
          <p:cNvCxnSpPr/>
          <p:nvPr/>
        </p:nvCxnSpPr>
        <p:spPr>
          <a:xfrm flipV="1">
            <a:off x="1894743" y="5040578"/>
            <a:ext cx="2799261" cy="16901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B8AA2291-B9BD-0147-B443-95CA72308B24}"/>
              </a:ext>
            </a:extLst>
          </p:cNvPr>
          <p:cNvCxnSpPr/>
          <p:nvPr/>
        </p:nvCxnSpPr>
        <p:spPr>
          <a:xfrm flipV="1">
            <a:off x="2000360" y="5211371"/>
            <a:ext cx="2677833" cy="27647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Oval 10">
            <a:extLst>
              <a:ext uri="{FF2B5EF4-FFF2-40B4-BE49-F238E27FC236}">
                <a16:creationId xmlns:a16="http://schemas.microsoft.com/office/drawing/2014/main" id="{58C94D77-E546-5D4C-91F3-BB9CE5585DD8}"/>
              </a:ext>
            </a:extLst>
          </p:cNvPr>
          <p:cNvSpPr/>
          <p:nvPr/>
        </p:nvSpPr>
        <p:spPr>
          <a:xfrm>
            <a:off x="4876963" y="4483897"/>
            <a:ext cx="975360" cy="975360"/>
          </a:xfrm>
          <a:prstGeom prst="ellipse">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413" dirty="0"/>
              <a:t>z</a:t>
            </a:r>
            <a:r>
              <a:rPr lang="en-US" sz="3413" baseline="-25000" dirty="0"/>
              <a:t>1</a:t>
            </a:r>
          </a:p>
        </p:txBody>
      </p:sp>
      <p:sp>
        <p:nvSpPr>
          <p:cNvPr id="12" name="TextBox 11">
            <a:extLst>
              <a:ext uri="{FF2B5EF4-FFF2-40B4-BE49-F238E27FC236}">
                <a16:creationId xmlns:a16="http://schemas.microsoft.com/office/drawing/2014/main" id="{01FEE798-33F5-E046-B135-12A2E95CCF39}"/>
              </a:ext>
            </a:extLst>
          </p:cNvPr>
          <p:cNvSpPr txBox="1"/>
          <p:nvPr/>
        </p:nvSpPr>
        <p:spPr>
          <a:xfrm>
            <a:off x="9474200" y="5471664"/>
            <a:ext cx="3548539" cy="2677656"/>
          </a:xfrm>
          <a:prstGeom prst="rect">
            <a:avLst/>
          </a:prstGeom>
          <a:noFill/>
        </p:spPr>
        <p:txBody>
          <a:bodyPr wrap="square" rtlCol="0">
            <a:spAutoFit/>
          </a:bodyPr>
          <a:lstStyle/>
          <a:p>
            <a:r>
              <a:rPr lang="en-US" sz="2800" dirty="0">
                <a:solidFill>
                  <a:schemeClr val="tx1"/>
                </a:solidFill>
                <a:latin typeface="Gill Sans MT" panose="020B0502020104020203" pitchFamily="34" charset="77"/>
              </a:rPr>
              <a:t>y = </a:t>
            </a:r>
            <a:r>
              <a:rPr lang="en-US" sz="2800" dirty="0" err="1">
                <a:solidFill>
                  <a:schemeClr val="tx1"/>
                </a:solidFill>
                <a:latin typeface="Gill Sans MT" panose="020B0502020104020203" pitchFamily="34" charset="77"/>
              </a:rPr>
              <a:t>h</a:t>
            </a:r>
            <a:r>
              <a:rPr lang="en-US" sz="2800" baseline="30000" dirty="0" err="1">
                <a:solidFill>
                  <a:schemeClr val="tx1"/>
                </a:solidFill>
                <a:latin typeface="Gill Sans MT" panose="020B0502020104020203" pitchFamily="34" charset="77"/>
              </a:rPr>
              <a:t>T</a:t>
            </a:r>
            <a:r>
              <a:rPr lang="en-US" sz="2800" dirty="0">
                <a:solidFill>
                  <a:schemeClr val="tx1"/>
                </a:solidFill>
                <a:latin typeface="Gill Sans MT" panose="020B0502020104020203" pitchFamily="34" charset="77"/>
              </a:rPr>
              <a:t> ∙ z =</a:t>
            </a:r>
          </a:p>
          <a:p>
            <a:r>
              <a:rPr lang="en-US" sz="2800" dirty="0">
                <a:solidFill>
                  <a:schemeClr val="tx1"/>
                </a:solidFill>
                <a:latin typeface="Gill Sans MT" panose="020B0502020104020203" pitchFamily="34" charset="77"/>
              </a:rPr>
              <a:t>t</a:t>
            </a:r>
            <a:r>
              <a:rPr lang="en-US" sz="2800" baseline="-25000" dirty="0">
                <a:solidFill>
                  <a:schemeClr val="tx1"/>
                </a:solidFill>
                <a:latin typeface="Gill Sans MT" panose="020B0502020104020203" pitchFamily="34" charset="77"/>
              </a:rPr>
              <a:t>1</a:t>
            </a:r>
            <a:r>
              <a:rPr lang="en-US" sz="2800" dirty="0">
                <a:solidFill>
                  <a:schemeClr val="tx1"/>
                </a:solidFill>
                <a:latin typeface="Gill Sans MT" panose="020B0502020104020203" pitchFamily="34" charset="77"/>
              </a:rPr>
              <a:t>z</a:t>
            </a:r>
            <a:r>
              <a:rPr lang="en-US" sz="2800" baseline="-25000" dirty="0">
                <a:solidFill>
                  <a:schemeClr val="tx1"/>
                </a:solidFill>
                <a:latin typeface="Gill Sans MT" panose="020B0502020104020203" pitchFamily="34" charset="77"/>
              </a:rPr>
              <a:t>1</a:t>
            </a:r>
            <a:r>
              <a:rPr lang="en-US" sz="2800" dirty="0">
                <a:solidFill>
                  <a:schemeClr val="tx1"/>
                </a:solidFill>
                <a:latin typeface="Gill Sans MT" panose="020B0502020104020203" pitchFamily="34" charset="77"/>
              </a:rPr>
              <a:t> + t</a:t>
            </a:r>
            <a:r>
              <a:rPr lang="en-US" sz="2800" baseline="-25000" dirty="0">
                <a:solidFill>
                  <a:schemeClr val="tx1"/>
                </a:solidFill>
                <a:latin typeface="Gill Sans MT" panose="020B0502020104020203" pitchFamily="34" charset="77"/>
              </a:rPr>
              <a:t>2</a:t>
            </a:r>
            <a:r>
              <a:rPr lang="en-US" sz="2800" dirty="0">
                <a:solidFill>
                  <a:schemeClr val="tx1"/>
                </a:solidFill>
                <a:latin typeface="Gill Sans MT" panose="020B0502020104020203" pitchFamily="34" charset="77"/>
              </a:rPr>
              <a:t>z</a:t>
            </a:r>
            <a:r>
              <a:rPr lang="en-US" sz="2800" baseline="-25000" dirty="0">
                <a:solidFill>
                  <a:schemeClr val="tx1"/>
                </a:solidFill>
                <a:latin typeface="Gill Sans MT" panose="020B0502020104020203" pitchFamily="34" charset="77"/>
              </a:rPr>
              <a:t>2</a:t>
            </a:r>
            <a:r>
              <a:rPr lang="en-US" sz="2800" dirty="0">
                <a:solidFill>
                  <a:schemeClr val="tx1"/>
                </a:solidFill>
                <a:latin typeface="Gill Sans MT" panose="020B0502020104020203" pitchFamily="34" charset="77"/>
              </a:rPr>
              <a:t> + t</a:t>
            </a:r>
            <a:r>
              <a:rPr lang="en-US" sz="2800" baseline="-25000" dirty="0">
                <a:solidFill>
                  <a:schemeClr val="tx1"/>
                </a:solidFill>
                <a:latin typeface="Gill Sans MT" panose="020B0502020104020203" pitchFamily="34" charset="77"/>
              </a:rPr>
              <a:t>0 </a:t>
            </a:r>
            <a:r>
              <a:rPr lang="en-US" sz="2800" dirty="0">
                <a:solidFill>
                  <a:schemeClr val="tx1"/>
                </a:solidFill>
                <a:latin typeface="Gill Sans MT" panose="020B0502020104020203" pitchFamily="34" charset="77"/>
              </a:rPr>
              <a:t>=</a:t>
            </a:r>
          </a:p>
          <a:p>
            <a:r>
              <a:rPr lang="en-US" sz="2800" dirty="0">
                <a:solidFill>
                  <a:schemeClr val="tx1"/>
                </a:solidFill>
                <a:latin typeface="Gill Sans MT" panose="020B0502020104020203" pitchFamily="34" charset="77"/>
              </a:rPr>
              <a:t>t</a:t>
            </a:r>
            <a:r>
              <a:rPr lang="en-US" sz="2800" baseline="-25000" dirty="0">
                <a:solidFill>
                  <a:schemeClr val="tx1"/>
                </a:solidFill>
                <a:latin typeface="Gill Sans MT" panose="020B0502020104020203" pitchFamily="34" charset="77"/>
              </a:rPr>
              <a:t>1</a:t>
            </a:r>
            <a:r>
              <a:rPr lang="en-US" sz="2800" dirty="0">
                <a:solidFill>
                  <a:schemeClr val="tx1"/>
                </a:solidFill>
                <a:latin typeface="Gill Sans MT" panose="020B0502020104020203" pitchFamily="34" charset="77"/>
              </a:rPr>
              <a:t> (w</a:t>
            </a:r>
            <a:r>
              <a:rPr lang="en-US" sz="2800" baseline="-25000" dirty="0">
                <a:solidFill>
                  <a:schemeClr val="tx1"/>
                </a:solidFill>
                <a:latin typeface="Gill Sans MT" panose="020B0502020104020203" pitchFamily="34" charset="77"/>
              </a:rPr>
              <a:t>0,1 </a:t>
            </a:r>
            <a:r>
              <a:rPr lang="en-US" sz="2800" dirty="0">
                <a:solidFill>
                  <a:schemeClr val="tx1"/>
                </a:solidFill>
                <a:latin typeface="Gill Sans MT" panose="020B0502020104020203" pitchFamily="34" charset="77"/>
              </a:rPr>
              <a:t>+ w</a:t>
            </a:r>
            <a:r>
              <a:rPr lang="en-US" sz="2800" baseline="-25000" dirty="0">
                <a:solidFill>
                  <a:schemeClr val="tx1"/>
                </a:solidFill>
                <a:latin typeface="Gill Sans MT" panose="020B0502020104020203" pitchFamily="34" charset="77"/>
              </a:rPr>
              <a:t>1</a:t>
            </a:r>
            <a:r>
              <a:rPr lang="en-US" sz="2800" dirty="0">
                <a:solidFill>
                  <a:schemeClr val="tx1"/>
                </a:solidFill>
                <a:latin typeface="Gill Sans MT" panose="020B0502020104020203" pitchFamily="34" charset="77"/>
              </a:rPr>
              <a:t>,</a:t>
            </a:r>
            <a:r>
              <a:rPr lang="en-US" sz="2800" baseline="-25000" dirty="0">
                <a:solidFill>
                  <a:schemeClr val="tx1"/>
                </a:solidFill>
                <a:latin typeface="Gill Sans MT" panose="020B0502020104020203" pitchFamily="34" charset="77"/>
              </a:rPr>
              <a:t>1</a:t>
            </a:r>
            <a:r>
              <a:rPr lang="en-US" sz="2800" dirty="0">
                <a:solidFill>
                  <a:schemeClr val="tx1"/>
                </a:solidFill>
                <a:latin typeface="Gill Sans MT" panose="020B0502020104020203" pitchFamily="34" charset="77"/>
              </a:rPr>
              <a:t> x</a:t>
            </a:r>
            <a:r>
              <a:rPr lang="en-US" sz="2800" baseline="-25000" dirty="0">
                <a:solidFill>
                  <a:schemeClr val="tx1"/>
                </a:solidFill>
                <a:latin typeface="Gill Sans MT" panose="020B0502020104020203" pitchFamily="34" charset="77"/>
              </a:rPr>
              <a:t>1</a:t>
            </a:r>
            <a:r>
              <a:rPr lang="en-US" sz="2800" dirty="0">
                <a:solidFill>
                  <a:schemeClr val="tx1"/>
                </a:solidFill>
                <a:latin typeface="Gill Sans MT" panose="020B0502020104020203" pitchFamily="34" charset="77"/>
              </a:rPr>
              <a:t> + w</a:t>
            </a:r>
            <a:r>
              <a:rPr lang="en-US" sz="2800" baseline="-25000" dirty="0">
                <a:solidFill>
                  <a:schemeClr val="tx1"/>
                </a:solidFill>
                <a:latin typeface="Gill Sans MT" panose="020B0502020104020203" pitchFamily="34" charset="77"/>
              </a:rPr>
              <a:t>2,1</a:t>
            </a:r>
            <a:r>
              <a:rPr lang="en-US" sz="2800" dirty="0">
                <a:solidFill>
                  <a:schemeClr val="tx1"/>
                </a:solidFill>
                <a:latin typeface="Gill Sans MT" panose="020B0502020104020203" pitchFamily="34" charset="77"/>
              </a:rPr>
              <a:t> x</a:t>
            </a:r>
            <a:r>
              <a:rPr lang="en-US" sz="2800" baseline="-25000" dirty="0">
                <a:solidFill>
                  <a:schemeClr val="tx1"/>
                </a:solidFill>
                <a:latin typeface="Gill Sans MT" panose="020B0502020104020203" pitchFamily="34" charset="77"/>
              </a:rPr>
              <a:t>2</a:t>
            </a:r>
            <a:r>
              <a:rPr lang="en-US" sz="2800" dirty="0">
                <a:solidFill>
                  <a:schemeClr val="tx1"/>
                </a:solidFill>
                <a:latin typeface="Gill Sans MT" panose="020B0502020104020203" pitchFamily="34" charset="77"/>
              </a:rPr>
              <a:t> + w</a:t>
            </a:r>
            <a:r>
              <a:rPr lang="en-US" sz="2800" baseline="-25000" dirty="0">
                <a:solidFill>
                  <a:schemeClr val="tx1"/>
                </a:solidFill>
                <a:latin typeface="Gill Sans MT" panose="020B0502020104020203" pitchFamily="34" charset="77"/>
              </a:rPr>
              <a:t>3,1 </a:t>
            </a:r>
            <a:r>
              <a:rPr lang="en-US" sz="2800" dirty="0">
                <a:solidFill>
                  <a:schemeClr val="tx1"/>
                </a:solidFill>
                <a:latin typeface="Gill Sans MT" panose="020B0502020104020203" pitchFamily="34" charset="77"/>
              </a:rPr>
              <a:t>x</a:t>
            </a:r>
            <a:r>
              <a:rPr lang="en-US" sz="2800" baseline="-25000" dirty="0">
                <a:solidFill>
                  <a:schemeClr val="tx1"/>
                </a:solidFill>
                <a:latin typeface="Gill Sans MT" panose="020B0502020104020203" pitchFamily="34" charset="77"/>
              </a:rPr>
              <a:t>3</a:t>
            </a:r>
            <a:r>
              <a:rPr lang="en-US" sz="2800" dirty="0">
                <a:solidFill>
                  <a:schemeClr val="tx1"/>
                </a:solidFill>
                <a:latin typeface="Gill Sans MT" panose="020B0502020104020203" pitchFamily="34" charset="77"/>
              </a:rPr>
              <a:t> ) + t</a:t>
            </a:r>
            <a:r>
              <a:rPr lang="en-US" sz="2800" baseline="-25000" dirty="0">
                <a:solidFill>
                  <a:schemeClr val="tx1"/>
                </a:solidFill>
                <a:latin typeface="Gill Sans MT" panose="020B0502020104020203" pitchFamily="34" charset="77"/>
              </a:rPr>
              <a:t>2 </a:t>
            </a:r>
            <a:r>
              <a:rPr lang="en-US" sz="2800" dirty="0">
                <a:solidFill>
                  <a:prstClr val="black"/>
                </a:solidFill>
                <a:latin typeface="Gill Sans MT" panose="020B0502020104020203" pitchFamily="34" charset="77"/>
              </a:rPr>
              <a:t>(w</a:t>
            </a:r>
            <a:r>
              <a:rPr lang="en-US" sz="2800" baseline="-25000" dirty="0">
                <a:solidFill>
                  <a:prstClr val="black"/>
                </a:solidFill>
                <a:latin typeface="Gill Sans MT" panose="020B0502020104020203" pitchFamily="34" charset="77"/>
              </a:rPr>
              <a:t>0,2 </a:t>
            </a:r>
            <a:r>
              <a:rPr lang="en-US" sz="2800" dirty="0">
                <a:solidFill>
                  <a:prstClr val="black"/>
                </a:solidFill>
                <a:latin typeface="Gill Sans MT" panose="020B0502020104020203" pitchFamily="34" charset="77"/>
              </a:rPr>
              <a:t>+ w</a:t>
            </a:r>
            <a:r>
              <a:rPr lang="en-US" sz="2800" baseline="-25000" dirty="0">
                <a:solidFill>
                  <a:prstClr val="black"/>
                </a:solidFill>
                <a:latin typeface="Gill Sans MT" panose="020B0502020104020203" pitchFamily="34" charset="77"/>
              </a:rPr>
              <a:t>1</a:t>
            </a:r>
            <a:r>
              <a:rPr lang="en-US" sz="2800" dirty="0">
                <a:solidFill>
                  <a:prstClr val="black"/>
                </a:solidFill>
                <a:latin typeface="Gill Sans MT" panose="020B0502020104020203" pitchFamily="34" charset="77"/>
              </a:rPr>
              <a:t>,</a:t>
            </a:r>
            <a:r>
              <a:rPr lang="en-US" sz="2800" baseline="-25000" dirty="0">
                <a:solidFill>
                  <a:prstClr val="black"/>
                </a:solidFill>
                <a:latin typeface="Gill Sans MT" panose="020B0502020104020203" pitchFamily="34" charset="77"/>
              </a:rPr>
              <a:t>2</a:t>
            </a:r>
            <a:r>
              <a:rPr lang="en-US" sz="2800" dirty="0">
                <a:solidFill>
                  <a:prstClr val="black"/>
                </a:solidFill>
                <a:latin typeface="Gill Sans MT" panose="020B0502020104020203" pitchFamily="34" charset="77"/>
              </a:rPr>
              <a:t> x</a:t>
            </a:r>
            <a:r>
              <a:rPr lang="en-US" sz="2800" baseline="-25000" dirty="0">
                <a:solidFill>
                  <a:prstClr val="black"/>
                </a:solidFill>
                <a:latin typeface="Gill Sans MT" panose="020B0502020104020203" pitchFamily="34" charset="77"/>
              </a:rPr>
              <a:t>1</a:t>
            </a:r>
            <a:r>
              <a:rPr lang="en-US" sz="2800" dirty="0">
                <a:solidFill>
                  <a:prstClr val="black"/>
                </a:solidFill>
                <a:latin typeface="Gill Sans MT" panose="020B0502020104020203" pitchFamily="34" charset="77"/>
              </a:rPr>
              <a:t> + w</a:t>
            </a:r>
            <a:r>
              <a:rPr lang="en-US" sz="2800" baseline="-25000" dirty="0">
                <a:solidFill>
                  <a:prstClr val="black"/>
                </a:solidFill>
                <a:latin typeface="Gill Sans MT" panose="020B0502020104020203" pitchFamily="34" charset="77"/>
              </a:rPr>
              <a:t>2,2</a:t>
            </a:r>
            <a:r>
              <a:rPr lang="en-US" sz="2800" dirty="0">
                <a:solidFill>
                  <a:prstClr val="black"/>
                </a:solidFill>
                <a:latin typeface="Gill Sans MT" panose="020B0502020104020203" pitchFamily="34" charset="77"/>
              </a:rPr>
              <a:t> x</a:t>
            </a:r>
            <a:r>
              <a:rPr lang="en-US" sz="2800" baseline="-25000" dirty="0">
                <a:solidFill>
                  <a:prstClr val="black"/>
                </a:solidFill>
                <a:latin typeface="Gill Sans MT" panose="020B0502020104020203" pitchFamily="34" charset="77"/>
              </a:rPr>
              <a:t>2</a:t>
            </a:r>
            <a:r>
              <a:rPr lang="en-US" sz="2800" dirty="0">
                <a:solidFill>
                  <a:prstClr val="black"/>
                </a:solidFill>
                <a:latin typeface="Gill Sans MT" panose="020B0502020104020203" pitchFamily="34" charset="77"/>
              </a:rPr>
              <a:t> + w</a:t>
            </a:r>
            <a:r>
              <a:rPr lang="en-US" sz="2800" baseline="-25000" dirty="0">
                <a:solidFill>
                  <a:prstClr val="black"/>
                </a:solidFill>
                <a:latin typeface="Gill Sans MT" panose="020B0502020104020203" pitchFamily="34" charset="77"/>
              </a:rPr>
              <a:t>3,2 </a:t>
            </a:r>
            <a:r>
              <a:rPr lang="en-US" sz="2800" dirty="0">
                <a:solidFill>
                  <a:prstClr val="black"/>
                </a:solidFill>
                <a:latin typeface="Gill Sans MT" panose="020B0502020104020203" pitchFamily="34" charset="77"/>
              </a:rPr>
              <a:t>x</a:t>
            </a:r>
            <a:r>
              <a:rPr lang="en-US" sz="2800" baseline="-25000" dirty="0">
                <a:solidFill>
                  <a:prstClr val="black"/>
                </a:solidFill>
                <a:latin typeface="Gill Sans MT" panose="020B0502020104020203" pitchFamily="34" charset="77"/>
              </a:rPr>
              <a:t>3</a:t>
            </a:r>
            <a:r>
              <a:rPr lang="en-US" sz="2800" dirty="0">
                <a:solidFill>
                  <a:prstClr val="black"/>
                </a:solidFill>
                <a:latin typeface="Gill Sans MT" panose="020B0502020104020203" pitchFamily="34" charset="77"/>
              </a:rPr>
              <a:t> ) + t</a:t>
            </a:r>
            <a:r>
              <a:rPr lang="en-US" sz="2800" baseline="-25000" dirty="0">
                <a:solidFill>
                  <a:prstClr val="black"/>
                </a:solidFill>
                <a:latin typeface="Gill Sans MT" panose="020B0502020104020203" pitchFamily="34" charset="77"/>
              </a:rPr>
              <a:t>0</a:t>
            </a:r>
            <a:r>
              <a:rPr lang="en-US" sz="2800" dirty="0">
                <a:solidFill>
                  <a:prstClr val="black"/>
                </a:solidFill>
                <a:latin typeface="Gill Sans MT" panose="020B0502020104020203" pitchFamily="34" charset="77"/>
              </a:rPr>
              <a:t> </a:t>
            </a:r>
            <a:endParaRPr lang="en-US" sz="2800" dirty="0">
              <a:solidFill>
                <a:schemeClr val="tx1"/>
              </a:solidFill>
              <a:latin typeface="Gill Sans MT" panose="020B0502020104020203" pitchFamily="34" charset="77"/>
            </a:endParaRPr>
          </a:p>
        </p:txBody>
      </p:sp>
      <p:sp>
        <p:nvSpPr>
          <p:cNvPr id="13" name="Oval 12">
            <a:extLst>
              <a:ext uri="{FF2B5EF4-FFF2-40B4-BE49-F238E27FC236}">
                <a16:creationId xmlns:a16="http://schemas.microsoft.com/office/drawing/2014/main" id="{2E7DC112-40A6-F742-926C-C0341C3E8ED6}"/>
              </a:ext>
            </a:extLst>
          </p:cNvPr>
          <p:cNvSpPr/>
          <p:nvPr/>
        </p:nvSpPr>
        <p:spPr>
          <a:xfrm>
            <a:off x="989952" y="5506997"/>
            <a:ext cx="777459" cy="76666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560" dirty="0"/>
              <a:t>x</a:t>
            </a:r>
            <a:r>
              <a:rPr lang="en-US" sz="2560" baseline="-25000" dirty="0"/>
              <a:t>1</a:t>
            </a:r>
          </a:p>
        </p:txBody>
      </p:sp>
      <p:sp>
        <p:nvSpPr>
          <p:cNvPr id="14" name="Oval 13">
            <a:extLst>
              <a:ext uri="{FF2B5EF4-FFF2-40B4-BE49-F238E27FC236}">
                <a16:creationId xmlns:a16="http://schemas.microsoft.com/office/drawing/2014/main" id="{B363B044-94DB-9D44-93DE-AC7B7D4EBB00}"/>
              </a:ext>
            </a:extLst>
          </p:cNvPr>
          <p:cNvSpPr/>
          <p:nvPr/>
        </p:nvSpPr>
        <p:spPr>
          <a:xfrm>
            <a:off x="1003798" y="6534333"/>
            <a:ext cx="777459" cy="76666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560" dirty="0"/>
              <a:t>x</a:t>
            </a:r>
            <a:r>
              <a:rPr lang="en-US" sz="2560" baseline="-25000" dirty="0"/>
              <a:t>2</a:t>
            </a:r>
          </a:p>
        </p:txBody>
      </p:sp>
      <p:sp>
        <p:nvSpPr>
          <p:cNvPr id="15" name="TextBox 14">
            <a:extLst>
              <a:ext uri="{FF2B5EF4-FFF2-40B4-BE49-F238E27FC236}">
                <a16:creationId xmlns:a16="http://schemas.microsoft.com/office/drawing/2014/main" id="{CBCB64F9-BA43-7548-80DC-E0C7DA90B29B}"/>
              </a:ext>
            </a:extLst>
          </p:cNvPr>
          <p:cNvSpPr txBox="1"/>
          <p:nvPr/>
        </p:nvSpPr>
        <p:spPr>
          <a:xfrm>
            <a:off x="3143017" y="4615469"/>
            <a:ext cx="854721" cy="617541"/>
          </a:xfrm>
          <a:prstGeom prst="rect">
            <a:avLst/>
          </a:prstGeom>
          <a:noFill/>
        </p:spPr>
        <p:txBody>
          <a:bodyPr wrap="none" rtlCol="0">
            <a:spAutoFit/>
          </a:bodyPr>
          <a:lstStyle/>
          <a:p>
            <a:r>
              <a:rPr lang="en-US" sz="3413" dirty="0">
                <a:solidFill>
                  <a:srgbClr val="7030A0"/>
                </a:solidFill>
                <a:latin typeface="Gill Sans MT" panose="020B0502020104020203" pitchFamily="34" charset="77"/>
              </a:rPr>
              <a:t>w</a:t>
            </a:r>
            <a:r>
              <a:rPr lang="en-US" sz="3413" baseline="-25000" dirty="0">
                <a:solidFill>
                  <a:srgbClr val="7030A0"/>
                </a:solidFill>
                <a:latin typeface="Gill Sans MT" panose="020B0502020104020203" pitchFamily="34" charset="77"/>
              </a:rPr>
              <a:t>1,1</a:t>
            </a:r>
            <a:endParaRPr lang="en-US" sz="3413" dirty="0">
              <a:solidFill>
                <a:srgbClr val="7030A0"/>
              </a:solidFill>
              <a:latin typeface="Gill Sans MT" panose="020B0502020104020203" pitchFamily="34" charset="77"/>
            </a:endParaRPr>
          </a:p>
        </p:txBody>
      </p:sp>
      <p:sp>
        <p:nvSpPr>
          <p:cNvPr id="16" name="TextBox 15">
            <a:extLst>
              <a:ext uri="{FF2B5EF4-FFF2-40B4-BE49-F238E27FC236}">
                <a16:creationId xmlns:a16="http://schemas.microsoft.com/office/drawing/2014/main" id="{DAF9E2C6-2A70-E04F-8923-8304D945C737}"/>
              </a:ext>
            </a:extLst>
          </p:cNvPr>
          <p:cNvSpPr txBox="1"/>
          <p:nvPr/>
        </p:nvSpPr>
        <p:spPr>
          <a:xfrm flipH="1">
            <a:off x="3097676" y="5699051"/>
            <a:ext cx="1130051" cy="617541"/>
          </a:xfrm>
          <a:prstGeom prst="rect">
            <a:avLst/>
          </a:prstGeom>
          <a:noFill/>
        </p:spPr>
        <p:txBody>
          <a:bodyPr wrap="square" rtlCol="0">
            <a:spAutoFit/>
          </a:bodyPr>
          <a:lstStyle/>
          <a:p>
            <a:r>
              <a:rPr lang="en-US" sz="3413" dirty="0">
                <a:solidFill>
                  <a:srgbClr val="7030A0"/>
                </a:solidFill>
                <a:latin typeface="Gill Sans MT" panose="020B0502020104020203" pitchFamily="34" charset="77"/>
              </a:rPr>
              <a:t>w</a:t>
            </a:r>
            <a:r>
              <a:rPr lang="en-US" sz="3413" baseline="-25000" dirty="0">
                <a:solidFill>
                  <a:srgbClr val="7030A0"/>
                </a:solidFill>
                <a:latin typeface="Gill Sans MT" panose="020B0502020104020203" pitchFamily="34" charset="77"/>
              </a:rPr>
              <a:t>2,1</a:t>
            </a:r>
          </a:p>
        </p:txBody>
      </p:sp>
      <p:sp>
        <p:nvSpPr>
          <p:cNvPr id="17" name="TextBox 16">
            <a:extLst>
              <a:ext uri="{FF2B5EF4-FFF2-40B4-BE49-F238E27FC236}">
                <a16:creationId xmlns:a16="http://schemas.microsoft.com/office/drawing/2014/main" id="{277511F0-35FB-5348-B55A-A09A63CF1371}"/>
              </a:ext>
            </a:extLst>
          </p:cNvPr>
          <p:cNvSpPr txBox="1"/>
          <p:nvPr/>
        </p:nvSpPr>
        <p:spPr>
          <a:xfrm>
            <a:off x="2968873" y="6493334"/>
            <a:ext cx="1457326" cy="617541"/>
          </a:xfrm>
          <a:prstGeom prst="rect">
            <a:avLst/>
          </a:prstGeom>
          <a:noFill/>
        </p:spPr>
        <p:txBody>
          <a:bodyPr wrap="square" rtlCol="0">
            <a:spAutoFit/>
          </a:bodyPr>
          <a:lstStyle/>
          <a:p>
            <a:r>
              <a:rPr lang="en-US" sz="3413" dirty="0">
                <a:solidFill>
                  <a:srgbClr val="7030A0"/>
                </a:solidFill>
                <a:latin typeface="Gill Sans MT" panose="020B0502020104020203" pitchFamily="34" charset="77"/>
              </a:rPr>
              <a:t>w</a:t>
            </a:r>
            <a:r>
              <a:rPr lang="en-US" sz="3413" baseline="-25000" dirty="0">
                <a:solidFill>
                  <a:srgbClr val="7030A0"/>
                </a:solidFill>
                <a:latin typeface="Gill Sans MT" panose="020B0502020104020203" pitchFamily="34" charset="77"/>
              </a:rPr>
              <a:t>3,1</a:t>
            </a:r>
            <a:endParaRPr lang="en-US" sz="3413" dirty="0">
              <a:solidFill>
                <a:srgbClr val="7030A0"/>
              </a:solidFill>
              <a:latin typeface="Gill Sans MT" panose="020B0502020104020203" pitchFamily="34" charset="77"/>
            </a:endParaRPr>
          </a:p>
        </p:txBody>
      </p:sp>
      <p:sp>
        <p:nvSpPr>
          <p:cNvPr id="18" name="TextBox 17">
            <a:extLst>
              <a:ext uri="{FF2B5EF4-FFF2-40B4-BE49-F238E27FC236}">
                <a16:creationId xmlns:a16="http://schemas.microsoft.com/office/drawing/2014/main" id="{8EE21F6A-1430-7D4C-8FF5-A1DCFA75B9C7}"/>
              </a:ext>
            </a:extLst>
          </p:cNvPr>
          <p:cNvSpPr txBox="1"/>
          <p:nvPr/>
        </p:nvSpPr>
        <p:spPr>
          <a:xfrm>
            <a:off x="3557026" y="4140550"/>
            <a:ext cx="854721" cy="617541"/>
          </a:xfrm>
          <a:prstGeom prst="rect">
            <a:avLst/>
          </a:prstGeom>
          <a:noFill/>
        </p:spPr>
        <p:txBody>
          <a:bodyPr wrap="none" rtlCol="0">
            <a:spAutoFit/>
          </a:bodyPr>
          <a:lstStyle/>
          <a:p>
            <a:r>
              <a:rPr lang="en-US" sz="3413" dirty="0">
                <a:solidFill>
                  <a:srgbClr val="7030A0"/>
                </a:solidFill>
                <a:latin typeface="Gill Sans MT" panose="020B0502020104020203" pitchFamily="34" charset="77"/>
              </a:rPr>
              <a:t>w</a:t>
            </a:r>
            <a:r>
              <a:rPr lang="en-US" sz="3413" baseline="-25000" dirty="0">
                <a:solidFill>
                  <a:srgbClr val="7030A0"/>
                </a:solidFill>
                <a:latin typeface="Gill Sans MT" panose="020B0502020104020203" pitchFamily="34" charset="77"/>
              </a:rPr>
              <a:t>0,1</a:t>
            </a:r>
            <a:endParaRPr lang="en-US" sz="3413" dirty="0">
              <a:solidFill>
                <a:srgbClr val="7030A0"/>
              </a:solidFill>
              <a:latin typeface="Gill Sans MT" panose="020B0502020104020203" pitchFamily="34" charset="77"/>
            </a:endParaRPr>
          </a:p>
        </p:txBody>
      </p:sp>
      <p:sp>
        <p:nvSpPr>
          <p:cNvPr id="19" name="TextBox 18">
            <a:extLst>
              <a:ext uri="{FF2B5EF4-FFF2-40B4-BE49-F238E27FC236}">
                <a16:creationId xmlns:a16="http://schemas.microsoft.com/office/drawing/2014/main" id="{30885B9F-B0C6-CA4F-91A1-FF7B320E19D0}"/>
              </a:ext>
            </a:extLst>
          </p:cNvPr>
          <p:cNvSpPr txBox="1"/>
          <p:nvPr/>
        </p:nvSpPr>
        <p:spPr>
          <a:xfrm>
            <a:off x="601451" y="3837627"/>
            <a:ext cx="2241319" cy="486287"/>
          </a:xfrm>
          <a:prstGeom prst="rect">
            <a:avLst/>
          </a:prstGeom>
          <a:noFill/>
        </p:spPr>
        <p:txBody>
          <a:bodyPr wrap="none" rtlCol="0">
            <a:spAutoFit/>
          </a:bodyPr>
          <a:lstStyle/>
          <a:p>
            <a:r>
              <a:rPr lang="en-US" sz="2560" dirty="0">
                <a:solidFill>
                  <a:schemeClr val="tx1"/>
                </a:solidFill>
                <a:latin typeface="Gill Sans MT" panose="020B0502020104020203" pitchFamily="34" charset="77"/>
              </a:rPr>
              <a:t>input (1 object)</a:t>
            </a:r>
          </a:p>
        </p:txBody>
      </p:sp>
      <p:sp>
        <p:nvSpPr>
          <p:cNvPr id="20" name="Oval 19">
            <a:extLst>
              <a:ext uri="{FF2B5EF4-FFF2-40B4-BE49-F238E27FC236}">
                <a16:creationId xmlns:a16="http://schemas.microsoft.com/office/drawing/2014/main" id="{444E2463-2607-B540-8D43-A02FB9E9F1FF}"/>
              </a:ext>
            </a:extLst>
          </p:cNvPr>
          <p:cNvSpPr/>
          <p:nvPr/>
        </p:nvSpPr>
        <p:spPr>
          <a:xfrm>
            <a:off x="4856159" y="5755400"/>
            <a:ext cx="975360" cy="975360"/>
          </a:xfrm>
          <a:prstGeom prst="ellipse">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413" dirty="0"/>
              <a:t>z</a:t>
            </a:r>
            <a:r>
              <a:rPr lang="en-US" sz="3413" baseline="-25000" dirty="0"/>
              <a:t>2</a:t>
            </a:r>
          </a:p>
        </p:txBody>
      </p:sp>
      <p:sp>
        <p:nvSpPr>
          <p:cNvPr id="21" name="Oval 20">
            <a:extLst>
              <a:ext uri="{FF2B5EF4-FFF2-40B4-BE49-F238E27FC236}">
                <a16:creationId xmlns:a16="http://schemas.microsoft.com/office/drawing/2014/main" id="{A03CC96C-CF5B-9146-AA65-F8AA56576E40}"/>
              </a:ext>
            </a:extLst>
          </p:cNvPr>
          <p:cNvSpPr/>
          <p:nvPr/>
        </p:nvSpPr>
        <p:spPr>
          <a:xfrm>
            <a:off x="4862830" y="7000773"/>
            <a:ext cx="975360" cy="975360"/>
          </a:xfrm>
          <a:prstGeom prst="ellipse">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413" dirty="0"/>
              <a:t>1</a:t>
            </a:r>
          </a:p>
        </p:txBody>
      </p:sp>
      <p:sp>
        <p:nvSpPr>
          <p:cNvPr id="22" name="Rectangle 21">
            <a:extLst>
              <a:ext uri="{FF2B5EF4-FFF2-40B4-BE49-F238E27FC236}">
                <a16:creationId xmlns:a16="http://schemas.microsoft.com/office/drawing/2014/main" id="{95719010-3C25-174B-853F-C4CE39D0D980}"/>
              </a:ext>
            </a:extLst>
          </p:cNvPr>
          <p:cNvSpPr/>
          <p:nvPr/>
        </p:nvSpPr>
        <p:spPr>
          <a:xfrm>
            <a:off x="5473347" y="4005383"/>
            <a:ext cx="5657086" cy="453522"/>
          </a:xfrm>
          <a:prstGeom prst="rect">
            <a:avLst/>
          </a:prstGeom>
        </p:spPr>
        <p:txBody>
          <a:bodyPr wrap="square">
            <a:spAutoFit/>
          </a:bodyPr>
          <a:lstStyle/>
          <a:p>
            <a:pPr algn="ctr"/>
            <a:r>
              <a:rPr lang="en-US" sz="2347" dirty="0" err="1">
                <a:latin typeface="Gill Sans MT" panose="020B0502020104020203" pitchFamily="34" charset="77"/>
              </a:rPr>
              <a:t>z</a:t>
            </a:r>
            <a:r>
              <a:rPr lang="en-US" sz="2347" baseline="-25000" dirty="0" err="1">
                <a:latin typeface="Gill Sans MT" panose="020B0502020104020203" pitchFamily="34" charset="77"/>
              </a:rPr>
              <a:t>i</a:t>
            </a:r>
            <a:r>
              <a:rPr lang="en-US" sz="2347" dirty="0">
                <a:latin typeface="Gill Sans MT" panose="020B0502020104020203" pitchFamily="34" charset="77"/>
              </a:rPr>
              <a:t> = w</a:t>
            </a:r>
            <a:r>
              <a:rPr lang="en-US" sz="2347" baseline="-25000" dirty="0">
                <a:latin typeface="Gill Sans MT" panose="020B0502020104020203" pitchFamily="34" charset="77"/>
              </a:rPr>
              <a:t>0,i </a:t>
            </a:r>
            <a:r>
              <a:rPr lang="en-US" sz="2347" dirty="0">
                <a:latin typeface="Gill Sans MT" panose="020B0502020104020203" pitchFamily="34" charset="77"/>
              </a:rPr>
              <a:t>+ w</a:t>
            </a:r>
            <a:r>
              <a:rPr lang="en-US" sz="2347" baseline="-25000" dirty="0">
                <a:latin typeface="Gill Sans MT" panose="020B0502020104020203" pitchFamily="34" charset="77"/>
              </a:rPr>
              <a:t>1</a:t>
            </a:r>
            <a:r>
              <a:rPr lang="en-US" sz="2347" dirty="0">
                <a:latin typeface="Gill Sans MT" panose="020B0502020104020203" pitchFamily="34" charset="77"/>
              </a:rPr>
              <a:t>,</a:t>
            </a:r>
            <a:r>
              <a:rPr lang="en-US" sz="2347" baseline="-25000" dirty="0">
                <a:latin typeface="Gill Sans MT" panose="020B0502020104020203" pitchFamily="34" charset="77"/>
              </a:rPr>
              <a:t>i</a:t>
            </a:r>
            <a:r>
              <a:rPr lang="en-US" sz="2347" dirty="0">
                <a:latin typeface="Gill Sans MT" panose="020B0502020104020203" pitchFamily="34" charset="77"/>
              </a:rPr>
              <a:t> x</a:t>
            </a:r>
            <a:r>
              <a:rPr lang="en-US" sz="2347" baseline="-25000" dirty="0">
                <a:latin typeface="Gill Sans MT" panose="020B0502020104020203" pitchFamily="34" charset="77"/>
              </a:rPr>
              <a:t>1</a:t>
            </a:r>
            <a:r>
              <a:rPr lang="en-US" sz="2347" dirty="0">
                <a:latin typeface="Gill Sans MT" panose="020B0502020104020203" pitchFamily="34" charset="77"/>
              </a:rPr>
              <a:t> + w</a:t>
            </a:r>
            <a:r>
              <a:rPr lang="en-US" sz="2347" baseline="-25000" dirty="0">
                <a:latin typeface="Gill Sans MT" panose="020B0502020104020203" pitchFamily="34" charset="77"/>
              </a:rPr>
              <a:t>2,i </a:t>
            </a:r>
            <a:r>
              <a:rPr lang="en-US" sz="2347" dirty="0">
                <a:latin typeface="Gill Sans MT" panose="020B0502020104020203" pitchFamily="34" charset="77"/>
              </a:rPr>
              <a:t>x</a:t>
            </a:r>
            <a:r>
              <a:rPr lang="en-US" sz="2347" baseline="-25000" dirty="0">
                <a:latin typeface="Gill Sans MT" panose="020B0502020104020203" pitchFamily="34" charset="77"/>
              </a:rPr>
              <a:t>2</a:t>
            </a:r>
            <a:r>
              <a:rPr lang="en-US" sz="2347" dirty="0">
                <a:latin typeface="Gill Sans MT" panose="020B0502020104020203" pitchFamily="34" charset="77"/>
              </a:rPr>
              <a:t> + w</a:t>
            </a:r>
            <a:r>
              <a:rPr lang="en-US" sz="2347" baseline="-25000" dirty="0">
                <a:latin typeface="Gill Sans MT" panose="020B0502020104020203" pitchFamily="34" charset="77"/>
              </a:rPr>
              <a:t>3,i </a:t>
            </a:r>
            <a:r>
              <a:rPr lang="en-US" sz="2347" dirty="0">
                <a:latin typeface="Gill Sans MT" panose="020B0502020104020203" pitchFamily="34" charset="77"/>
              </a:rPr>
              <a:t>x</a:t>
            </a:r>
            <a:r>
              <a:rPr lang="en-US" sz="2347" baseline="-25000" dirty="0">
                <a:latin typeface="Gill Sans MT" panose="020B0502020104020203" pitchFamily="34" charset="77"/>
              </a:rPr>
              <a:t>3</a:t>
            </a:r>
            <a:r>
              <a:rPr lang="en-US" sz="2347" dirty="0">
                <a:latin typeface="Gill Sans MT" panose="020B0502020104020203" pitchFamily="34" charset="77"/>
              </a:rPr>
              <a:t> </a:t>
            </a:r>
          </a:p>
        </p:txBody>
      </p:sp>
      <p:cxnSp>
        <p:nvCxnSpPr>
          <p:cNvPr id="23" name="Straight Arrow Connector 22">
            <a:extLst>
              <a:ext uri="{FF2B5EF4-FFF2-40B4-BE49-F238E27FC236}">
                <a16:creationId xmlns:a16="http://schemas.microsoft.com/office/drawing/2014/main" id="{9ED740EB-5880-D949-88FE-DC08A6D036FD}"/>
              </a:ext>
            </a:extLst>
          </p:cNvPr>
          <p:cNvCxnSpPr/>
          <p:nvPr/>
        </p:nvCxnSpPr>
        <p:spPr>
          <a:xfrm>
            <a:off x="2071041" y="5065708"/>
            <a:ext cx="2778452" cy="84832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8C4952DC-9390-9F45-BF81-0F5281C5A889}"/>
              </a:ext>
            </a:extLst>
          </p:cNvPr>
          <p:cNvCxnSpPr/>
          <p:nvPr/>
        </p:nvCxnSpPr>
        <p:spPr>
          <a:xfrm>
            <a:off x="1877716" y="5981884"/>
            <a:ext cx="2928899" cy="7600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85DBE5FC-ADA9-0647-A517-68F4D1889610}"/>
              </a:ext>
            </a:extLst>
          </p:cNvPr>
          <p:cNvCxnSpPr/>
          <p:nvPr/>
        </p:nvCxnSpPr>
        <p:spPr>
          <a:xfrm flipV="1">
            <a:off x="1880209" y="6257216"/>
            <a:ext cx="2947679" cy="48768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58F6550F-794B-BB46-B1D6-37CE60300E18}"/>
              </a:ext>
            </a:extLst>
          </p:cNvPr>
          <p:cNvCxnSpPr/>
          <p:nvPr/>
        </p:nvCxnSpPr>
        <p:spPr>
          <a:xfrm flipV="1">
            <a:off x="1877716" y="6409266"/>
            <a:ext cx="2939267" cy="140512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7" name="Oval 26">
            <a:extLst>
              <a:ext uri="{FF2B5EF4-FFF2-40B4-BE49-F238E27FC236}">
                <a16:creationId xmlns:a16="http://schemas.microsoft.com/office/drawing/2014/main" id="{FC4618D1-AE48-A644-8F77-24B713B3B2B6}"/>
              </a:ext>
            </a:extLst>
          </p:cNvPr>
          <p:cNvSpPr/>
          <p:nvPr/>
        </p:nvSpPr>
        <p:spPr>
          <a:xfrm>
            <a:off x="8526082" y="5679255"/>
            <a:ext cx="1135089" cy="1051505"/>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987" dirty="0">
                <a:solidFill>
                  <a:schemeClr val="tx1"/>
                </a:solidFill>
              </a:rPr>
              <a:t>y</a:t>
            </a:r>
          </a:p>
        </p:txBody>
      </p:sp>
      <p:cxnSp>
        <p:nvCxnSpPr>
          <p:cNvPr id="28" name="Straight Arrow Connector 27">
            <a:extLst>
              <a:ext uri="{FF2B5EF4-FFF2-40B4-BE49-F238E27FC236}">
                <a16:creationId xmlns:a16="http://schemas.microsoft.com/office/drawing/2014/main" id="{3C1B2DCF-99DE-3041-BDC7-FB17AE9D9DDD}"/>
              </a:ext>
            </a:extLst>
          </p:cNvPr>
          <p:cNvCxnSpPr/>
          <p:nvPr/>
        </p:nvCxnSpPr>
        <p:spPr>
          <a:xfrm>
            <a:off x="6025912" y="5211372"/>
            <a:ext cx="2334607" cy="702661"/>
          </a:xfrm>
          <a:prstGeom prst="straightConnector1">
            <a:avLst/>
          </a:prstGeom>
          <a:ln>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43235682-E987-214C-AB58-E66799DF6494}"/>
              </a:ext>
            </a:extLst>
          </p:cNvPr>
          <p:cNvSpPr txBox="1"/>
          <p:nvPr/>
        </p:nvSpPr>
        <p:spPr>
          <a:xfrm>
            <a:off x="1814002" y="5932027"/>
            <a:ext cx="854721" cy="617541"/>
          </a:xfrm>
          <a:prstGeom prst="rect">
            <a:avLst/>
          </a:prstGeom>
          <a:noFill/>
        </p:spPr>
        <p:txBody>
          <a:bodyPr wrap="none" rtlCol="0">
            <a:spAutoFit/>
          </a:bodyPr>
          <a:lstStyle/>
          <a:p>
            <a:r>
              <a:rPr lang="en-US" sz="3413" dirty="0">
                <a:solidFill>
                  <a:schemeClr val="tx1"/>
                </a:solidFill>
                <a:latin typeface="Gill Sans MT" panose="020B0502020104020203" pitchFamily="34" charset="77"/>
              </a:rPr>
              <a:t>w</a:t>
            </a:r>
            <a:r>
              <a:rPr lang="en-US" sz="3413" baseline="-25000" dirty="0">
                <a:solidFill>
                  <a:schemeClr val="tx1"/>
                </a:solidFill>
                <a:latin typeface="Gill Sans MT" panose="020B0502020104020203" pitchFamily="34" charset="77"/>
              </a:rPr>
              <a:t>1,2</a:t>
            </a:r>
            <a:endParaRPr lang="en-US" sz="3413" dirty="0">
              <a:solidFill>
                <a:schemeClr val="tx1"/>
              </a:solidFill>
              <a:latin typeface="Gill Sans MT" panose="020B0502020104020203" pitchFamily="34" charset="77"/>
            </a:endParaRPr>
          </a:p>
        </p:txBody>
      </p:sp>
      <p:sp>
        <p:nvSpPr>
          <p:cNvPr id="30" name="TextBox 29">
            <a:extLst>
              <a:ext uri="{FF2B5EF4-FFF2-40B4-BE49-F238E27FC236}">
                <a16:creationId xmlns:a16="http://schemas.microsoft.com/office/drawing/2014/main" id="{C7DB7CB2-2E78-C545-B063-E1F57B2E108D}"/>
              </a:ext>
            </a:extLst>
          </p:cNvPr>
          <p:cNvSpPr txBox="1"/>
          <p:nvPr/>
        </p:nvSpPr>
        <p:spPr>
          <a:xfrm>
            <a:off x="1883809" y="6726945"/>
            <a:ext cx="854721" cy="617541"/>
          </a:xfrm>
          <a:prstGeom prst="rect">
            <a:avLst/>
          </a:prstGeom>
          <a:noFill/>
        </p:spPr>
        <p:txBody>
          <a:bodyPr wrap="none" rtlCol="0">
            <a:spAutoFit/>
          </a:bodyPr>
          <a:lstStyle/>
          <a:p>
            <a:r>
              <a:rPr lang="en-US" sz="3413" dirty="0">
                <a:solidFill>
                  <a:schemeClr val="tx1"/>
                </a:solidFill>
                <a:latin typeface="Gill Sans MT" panose="020B0502020104020203" pitchFamily="34" charset="77"/>
              </a:rPr>
              <a:t>w</a:t>
            </a:r>
            <a:r>
              <a:rPr lang="en-US" sz="3413" baseline="-25000" dirty="0">
                <a:solidFill>
                  <a:schemeClr val="tx1"/>
                </a:solidFill>
                <a:latin typeface="Gill Sans MT" panose="020B0502020104020203" pitchFamily="34" charset="77"/>
              </a:rPr>
              <a:t>2,2</a:t>
            </a:r>
            <a:endParaRPr lang="en-US" sz="3413" dirty="0">
              <a:solidFill>
                <a:schemeClr val="tx1"/>
              </a:solidFill>
              <a:latin typeface="Gill Sans MT" panose="020B0502020104020203" pitchFamily="34" charset="77"/>
            </a:endParaRPr>
          </a:p>
        </p:txBody>
      </p:sp>
      <p:sp>
        <p:nvSpPr>
          <p:cNvPr id="31" name="TextBox 30">
            <a:extLst>
              <a:ext uri="{FF2B5EF4-FFF2-40B4-BE49-F238E27FC236}">
                <a16:creationId xmlns:a16="http://schemas.microsoft.com/office/drawing/2014/main" id="{6D528516-D574-414F-B4A8-21740318A900}"/>
              </a:ext>
            </a:extLst>
          </p:cNvPr>
          <p:cNvSpPr txBox="1"/>
          <p:nvPr/>
        </p:nvSpPr>
        <p:spPr>
          <a:xfrm>
            <a:off x="2629942" y="7336154"/>
            <a:ext cx="907235" cy="617541"/>
          </a:xfrm>
          <a:prstGeom prst="rect">
            <a:avLst/>
          </a:prstGeom>
          <a:noFill/>
        </p:spPr>
        <p:txBody>
          <a:bodyPr wrap="none" rtlCol="0">
            <a:spAutoFit/>
          </a:bodyPr>
          <a:lstStyle/>
          <a:p>
            <a:r>
              <a:rPr lang="en-US" sz="3413" dirty="0">
                <a:solidFill>
                  <a:schemeClr val="tx1"/>
                </a:solidFill>
                <a:latin typeface="Gill Sans MT" panose="020B0502020104020203" pitchFamily="34" charset="77"/>
              </a:rPr>
              <a:t>w</a:t>
            </a:r>
            <a:r>
              <a:rPr lang="en-US" sz="3413" baseline="-25000" dirty="0">
                <a:solidFill>
                  <a:schemeClr val="tx1"/>
                </a:solidFill>
                <a:latin typeface="Gill Sans MT" panose="020B0502020104020203" pitchFamily="34" charset="77"/>
              </a:rPr>
              <a:t>3, 2</a:t>
            </a:r>
          </a:p>
        </p:txBody>
      </p:sp>
      <p:sp>
        <p:nvSpPr>
          <p:cNvPr id="32" name="TextBox 31">
            <a:extLst>
              <a:ext uri="{FF2B5EF4-FFF2-40B4-BE49-F238E27FC236}">
                <a16:creationId xmlns:a16="http://schemas.microsoft.com/office/drawing/2014/main" id="{63067F81-F52F-6941-BE6C-CCB125FD4E21}"/>
              </a:ext>
            </a:extLst>
          </p:cNvPr>
          <p:cNvSpPr txBox="1"/>
          <p:nvPr/>
        </p:nvSpPr>
        <p:spPr>
          <a:xfrm>
            <a:off x="1792488" y="5012964"/>
            <a:ext cx="854721" cy="617541"/>
          </a:xfrm>
          <a:prstGeom prst="rect">
            <a:avLst/>
          </a:prstGeom>
          <a:noFill/>
        </p:spPr>
        <p:txBody>
          <a:bodyPr wrap="none" rtlCol="0">
            <a:spAutoFit/>
          </a:bodyPr>
          <a:lstStyle/>
          <a:p>
            <a:r>
              <a:rPr lang="en-US" sz="3413" dirty="0">
                <a:solidFill>
                  <a:schemeClr val="tx1"/>
                </a:solidFill>
                <a:latin typeface="Gill Sans MT" panose="020B0502020104020203" pitchFamily="34" charset="77"/>
              </a:rPr>
              <a:t>w</a:t>
            </a:r>
            <a:r>
              <a:rPr lang="en-US" sz="3413" baseline="-25000" dirty="0">
                <a:solidFill>
                  <a:schemeClr val="tx1"/>
                </a:solidFill>
                <a:latin typeface="Gill Sans MT" panose="020B0502020104020203" pitchFamily="34" charset="77"/>
              </a:rPr>
              <a:t>0,2</a:t>
            </a:r>
            <a:endParaRPr lang="en-US" sz="3413" dirty="0">
              <a:solidFill>
                <a:schemeClr val="tx1"/>
              </a:solidFill>
              <a:latin typeface="Gill Sans MT" panose="020B0502020104020203" pitchFamily="34" charset="77"/>
            </a:endParaRPr>
          </a:p>
        </p:txBody>
      </p:sp>
      <p:cxnSp>
        <p:nvCxnSpPr>
          <p:cNvPr id="33" name="Straight Arrow Connector 32">
            <a:extLst>
              <a:ext uri="{FF2B5EF4-FFF2-40B4-BE49-F238E27FC236}">
                <a16:creationId xmlns:a16="http://schemas.microsoft.com/office/drawing/2014/main" id="{983EB933-A846-A14D-87AC-B9532B7F1A83}"/>
              </a:ext>
            </a:extLst>
          </p:cNvPr>
          <p:cNvCxnSpPr/>
          <p:nvPr/>
        </p:nvCxnSpPr>
        <p:spPr>
          <a:xfrm>
            <a:off x="5970958" y="6019884"/>
            <a:ext cx="2389562" cy="120638"/>
          </a:xfrm>
          <a:prstGeom prst="straightConnector1">
            <a:avLst/>
          </a:prstGeom>
          <a:ln>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9D39D81F-C37F-814E-B973-1977FEADE350}"/>
              </a:ext>
            </a:extLst>
          </p:cNvPr>
          <p:cNvCxnSpPr/>
          <p:nvPr/>
        </p:nvCxnSpPr>
        <p:spPr>
          <a:xfrm flipV="1">
            <a:off x="6081013" y="6603824"/>
            <a:ext cx="2295874" cy="1065136"/>
          </a:xfrm>
          <a:prstGeom prst="straightConnector1">
            <a:avLst/>
          </a:prstGeom>
          <a:ln>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8C336DA7-D950-9241-9950-8BA1FBEC8A89}"/>
              </a:ext>
            </a:extLst>
          </p:cNvPr>
          <p:cNvSpPr txBox="1"/>
          <p:nvPr/>
        </p:nvSpPr>
        <p:spPr>
          <a:xfrm>
            <a:off x="6955009" y="4819616"/>
            <a:ext cx="476412" cy="617541"/>
          </a:xfrm>
          <a:prstGeom prst="rect">
            <a:avLst/>
          </a:prstGeom>
          <a:noFill/>
        </p:spPr>
        <p:txBody>
          <a:bodyPr wrap="none" rtlCol="0">
            <a:spAutoFit/>
          </a:bodyPr>
          <a:lstStyle/>
          <a:p>
            <a:r>
              <a:rPr lang="en-US" sz="3413" dirty="0">
                <a:solidFill>
                  <a:schemeClr val="accent5"/>
                </a:solidFill>
                <a:latin typeface="Gill Sans MT" panose="020B0502020104020203" pitchFamily="34" charset="77"/>
              </a:rPr>
              <a:t>t</a:t>
            </a:r>
            <a:r>
              <a:rPr lang="en-US" sz="3413" baseline="-25000" dirty="0">
                <a:solidFill>
                  <a:schemeClr val="accent5"/>
                </a:solidFill>
                <a:latin typeface="Gill Sans MT" panose="020B0502020104020203" pitchFamily="34" charset="77"/>
              </a:rPr>
              <a:t>1</a:t>
            </a:r>
          </a:p>
        </p:txBody>
      </p:sp>
      <p:sp>
        <p:nvSpPr>
          <p:cNvPr id="36" name="TextBox 35">
            <a:extLst>
              <a:ext uri="{FF2B5EF4-FFF2-40B4-BE49-F238E27FC236}">
                <a16:creationId xmlns:a16="http://schemas.microsoft.com/office/drawing/2014/main" id="{A531C9C2-C844-4048-82E0-1CF8A0A379FE}"/>
              </a:ext>
            </a:extLst>
          </p:cNvPr>
          <p:cNvSpPr txBox="1"/>
          <p:nvPr/>
        </p:nvSpPr>
        <p:spPr>
          <a:xfrm>
            <a:off x="6412286" y="5433545"/>
            <a:ext cx="476412" cy="617541"/>
          </a:xfrm>
          <a:prstGeom prst="rect">
            <a:avLst/>
          </a:prstGeom>
          <a:noFill/>
        </p:spPr>
        <p:txBody>
          <a:bodyPr wrap="none" rtlCol="0">
            <a:spAutoFit/>
          </a:bodyPr>
          <a:lstStyle/>
          <a:p>
            <a:r>
              <a:rPr lang="en-US" sz="3413" dirty="0">
                <a:solidFill>
                  <a:schemeClr val="accent5"/>
                </a:solidFill>
                <a:latin typeface="Gill Sans MT" panose="020B0502020104020203" pitchFamily="34" charset="77"/>
              </a:rPr>
              <a:t>t</a:t>
            </a:r>
            <a:r>
              <a:rPr lang="en-US" sz="3413" baseline="-25000" dirty="0">
                <a:solidFill>
                  <a:schemeClr val="accent5"/>
                </a:solidFill>
                <a:latin typeface="Gill Sans MT" panose="020B0502020104020203" pitchFamily="34" charset="77"/>
              </a:rPr>
              <a:t>2</a:t>
            </a:r>
          </a:p>
        </p:txBody>
      </p:sp>
      <p:sp>
        <p:nvSpPr>
          <p:cNvPr id="37" name="TextBox 36">
            <a:extLst>
              <a:ext uri="{FF2B5EF4-FFF2-40B4-BE49-F238E27FC236}">
                <a16:creationId xmlns:a16="http://schemas.microsoft.com/office/drawing/2014/main" id="{94697769-9F80-B141-8D19-35B418D191C4}"/>
              </a:ext>
            </a:extLst>
          </p:cNvPr>
          <p:cNvSpPr txBox="1"/>
          <p:nvPr/>
        </p:nvSpPr>
        <p:spPr>
          <a:xfrm>
            <a:off x="6834205" y="6534333"/>
            <a:ext cx="545536" cy="617541"/>
          </a:xfrm>
          <a:prstGeom prst="rect">
            <a:avLst/>
          </a:prstGeom>
          <a:noFill/>
        </p:spPr>
        <p:txBody>
          <a:bodyPr wrap="square" rtlCol="0">
            <a:spAutoFit/>
          </a:bodyPr>
          <a:lstStyle/>
          <a:p>
            <a:r>
              <a:rPr lang="en-US" sz="3413" dirty="0">
                <a:solidFill>
                  <a:schemeClr val="accent5"/>
                </a:solidFill>
                <a:latin typeface="Gill Sans MT" panose="020B0502020104020203" pitchFamily="34" charset="77"/>
              </a:rPr>
              <a:t>t</a:t>
            </a:r>
            <a:r>
              <a:rPr lang="en-US" sz="3413" baseline="-25000" dirty="0">
                <a:solidFill>
                  <a:schemeClr val="accent5"/>
                </a:solidFill>
                <a:latin typeface="Gill Sans MT" panose="020B0502020104020203" pitchFamily="34" charset="77"/>
              </a:rPr>
              <a:t>0</a:t>
            </a:r>
          </a:p>
        </p:txBody>
      </p:sp>
      <p:sp>
        <p:nvSpPr>
          <p:cNvPr id="38" name="TextBox 37">
            <a:extLst>
              <a:ext uri="{FF2B5EF4-FFF2-40B4-BE49-F238E27FC236}">
                <a16:creationId xmlns:a16="http://schemas.microsoft.com/office/drawing/2014/main" id="{78AB8297-CC2A-D442-B98E-E566BBDB8A9D}"/>
              </a:ext>
            </a:extLst>
          </p:cNvPr>
          <p:cNvSpPr txBox="1"/>
          <p:nvPr/>
        </p:nvSpPr>
        <p:spPr>
          <a:xfrm>
            <a:off x="4577109" y="8200513"/>
            <a:ext cx="1792477" cy="486287"/>
          </a:xfrm>
          <a:prstGeom prst="rect">
            <a:avLst/>
          </a:prstGeom>
          <a:noFill/>
        </p:spPr>
        <p:txBody>
          <a:bodyPr wrap="none" rtlCol="0">
            <a:spAutoFit/>
          </a:bodyPr>
          <a:lstStyle/>
          <a:p>
            <a:r>
              <a:rPr lang="en-US" sz="2560" dirty="0">
                <a:latin typeface="Gill Sans MT" panose="020B0502020104020203" pitchFamily="34" charset="77"/>
              </a:rPr>
              <a:t>hidden layer</a:t>
            </a:r>
          </a:p>
        </p:txBody>
      </p:sp>
      <p:sp>
        <p:nvSpPr>
          <p:cNvPr id="39" name="TextBox 38">
            <a:extLst>
              <a:ext uri="{FF2B5EF4-FFF2-40B4-BE49-F238E27FC236}">
                <a16:creationId xmlns:a16="http://schemas.microsoft.com/office/drawing/2014/main" id="{B7146394-118B-CC48-8D9D-F4D410CAAAD0}"/>
              </a:ext>
            </a:extLst>
          </p:cNvPr>
          <p:cNvSpPr txBox="1"/>
          <p:nvPr/>
        </p:nvSpPr>
        <p:spPr>
          <a:xfrm>
            <a:off x="8990278" y="4819487"/>
            <a:ext cx="1074333" cy="486287"/>
          </a:xfrm>
          <a:prstGeom prst="rect">
            <a:avLst/>
          </a:prstGeom>
          <a:noFill/>
        </p:spPr>
        <p:txBody>
          <a:bodyPr wrap="none" rtlCol="0">
            <a:spAutoFit/>
          </a:bodyPr>
          <a:lstStyle/>
          <a:p>
            <a:r>
              <a:rPr lang="en-US" sz="2560" dirty="0">
                <a:solidFill>
                  <a:schemeClr val="tx1"/>
                </a:solidFill>
                <a:latin typeface="Gill Sans MT" panose="020B0502020104020203" pitchFamily="34" charset="77"/>
              </a:rPr>
              <a:t>output</a:t>
            </a:r>
          </a:p>
        </p:txBody>
      </p:sp>
      <p:sp>
        <p:nvSpPr>
          <p:cNvPr id="42" name="TextBox 41">
            <a:extLst>
              <a:ext uri="{FF2B5EF4-FFF2-40B4-BE49-F238E27FC236}">
                <a16:creationId xmlns:a16="http://schemas.microsoft.com/office/drawing/2014/main" id="{31776178-89E2-8540-967D-8DB0A6F02002}"/>
              </a:ext>
            </a:extLst>
          </p:cNvPr>
          <p:cNvSpPr txBox="1"/>
          <p:nvPr/>
        </p:nvSpPr>
        <p:spPr>
          <a:xfrm>
            <a:off x="1111468" y="2838370"/>
            <a:ext cx="10781862" cy="584775"/>
          </a:xfrm>
          <a:prstGeom prst="rect">
            <a:avLst/>
          </a:prstGeom>
          <a:noFill/>
        </p:spPr>
        <p:txBody>
          <a:bodyPr wrap="none" rtlCol="0">
            <a:spAutoFit/>
          </a:bodyPr>
          <a:lstStyle/>
          <a:p>
            <a:r>
              <a:rPr lang="en-US" dirty="0">
                <a:solidFill>
                  <a:schemeClr val="tx1"/>
                </a:solidFill>
                <a:latin typeface="+mj-lt"/>
              </a:rPr>
              <a:t>Let’s see what happens if we get rid of the non-linear activation:</a:t>
            </a:r>
          </a:p>
        </p:txBody>
      </p:sp>
      <p:sp>
        <p:nvSpPr>
          <p:cNvPr id="43" name="TextBox 42">
            <a:extLst>
              <a:ext uri="{FF2B5EF4-FFF2-40B4-BE49-F238E27FC236}">
                <a16:creationId xmlns:a16="http://schemas.microsoft.com/office/drawing/2014/main" id="{B3B65AB8-9D70-0D4F-8197-D5294A292E68}"/>
              </a:ext>
            </a:extLst>
          </p:cNvPr>
          <p:cNvSpPr txBox="1"/>
          <p:nvPr/>
        </p:nvSpPr>
        <p:spPr>
          <a:xfrm>
            <a:off x="2629942" y="9048424"/>
            <a:ext cx="8016746" cy="584775"/>
          </a:xfrm>
          <a:prstGeom prst="rect">
            <a:avLst/>
          </a:prstGeom>
          <a:noFill/>
        </p:spPr>
        <p:txBody>
          <a:bodyPr wrap="none" rtlCol="0">
            <a:spAutoFit/>
          </a:bodyPr>
          <a:lstStyle/>
          <a:p>
            <a:r>
              <a:rPr lang="en-US" dirty="0">
                <a:solidFill>
                  <a:srgbClr val="FF0000"/>
                </a:solidFill>
                <a:latin typeface="+mj-lt"/>
              </a:rPr>
              <a:t>Our network turns into a fancy linear function!</a:t>
            </a:r>
          </a:p>
        </p:txBody>
      </p:sp>
    </p:spTree>
    <p:extLst>
      <p:ext uri="{BB962C8B-B14F-4D97-AF65-F5344CB8AC3E}">
        <p14:creationId xmlns:p14="http://schemas.microsoft.com/office/powerpoint/2010/main" val="7535425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79996" y="609600"/>
            <a:ext cx="8444807" cy="1690624"/>
          </a:xfrm>
        </p:spPr>
        <p:txBody>
          <a:bodyPr anchor="ctr"/>
          <a:lstStyle/>
          <a:p>
            <a:pPr algn="ctr"/>
            <a:r>
              <a:rPr lang="en-US" dirty="0"/>
              <a:t>Step 4: A differentiable nonlinearity</a:t>
            </a:r>
          </a:p>
        </p:txBody>
      </p:sp>
      <p:sp>
        <p:nvSpPr>
          <p:cNvPr id="18" name="Oval 17"/>
          <p:cNvSpPr/>
          <p:nvPr/>
        </p:nvSpPr>
        <p:spPr>
          <a:xfrm>
            <a:off x="7866511" y="4824410"/>
            <a:ext cx="975360" cy="975360"/>
          </a:xfrm>
          <a:prstGeom prst="ellipse">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13"/>
          </a:p>
        </p:txBody>
      </p:sp>
      <mc:AlternateContent xmlns:mc="http://schemas.openxmlformats.org/markup-compatibility/2006" xmlns:a14="http://schemas.microsoft.com/office/drawing/2010/main">
        <mc:Choice Requires="a14">
          <p:sp>
            <p:nvSpPr>
              <p:cNvPr id="20" name="TextBox 19"/>
              <p:cNvSpPr txBox="1"/>
              <p:nvPr/>
            </p:nvSpPr>
            <p:spPr>
              <a:xfrm>
                <a:off x="9356263" y="5179212"/>
                <a:ext cx="3251203" cy="2894575"/>
              </a:xfrm>
              <a:prstGeom prst="rect">
                <a:avLst/>
              </a:prstGeom>
              <a:noFill/>
            </p:spPr>
            <p:txBody>
              <a:bodyPr wrap="square" rtlCol="0">
                <a:spAutoFit/>
              </a:bodyPr>
              <a:lstStyle/>
              <a:p>
                <a:r>
                  <a:rPr lang="en-US" sz="2987" dirty="0">
                    <a:solidFill>
                      <a:schemeClr val="tx1"/>
                    </a:solidFill>
                    <a:latin typeface="Gill Sans MT" panose="020B0502020104020203" pitchFamily="34" charset="77"/>
                  </a:rPr>
                  <a:t>output = </a:t>
                </a:r>
                <a14:m>
                  <m:oMath xmlns:m="http://schemas.openxmlformats.org/officeDocument/2006/math">
                    <m:r>
                      <a:rPr lang="en-US" sz="2987" i="1" smtClean="0">
                        <a:solidFill>
                          <a:schemeClr val="tx1"/>
                        </a:solidFill>
                        <a:latin typeface="Cambria Math" panose="02040503050406030204" pitchFamily="18" charset="0"/>
                        <a:ea typeface="Cambria Math" panose="02040503050406030204" pitchFamily="18" charset="0"/>
                      </a:rPr>
                      <m:t>𝜎</m:t>
                    </m:r>
                  </m:oMath>
                </a14:m>
                <a:r>
                  <a:rPr lang="el-GR" sz="2987" dirty="0">
                    <a:solidFill>
                      <a:schemeClr val="tx1"/>
                    </a:solidFill>
                  </a:rPr>
                  <a:t> </a:t>
                </a:r>
                <a:r>
                  <a:rPr lang="en-US" sz="2987" dirty="0">
                    <a:solidFill>
                      <a:schemeClr val="tx1"/>
                    </a:solidFill>
                    <a:latin typeface="Gill Sans MT" panose="020B0502020104020203" pitchFamily="34" charset="77"/>
                  </a:rPr>
                  <a:t>(</a:t>
                </a:r>
                <a:r>
                  <a:rPr lang="en-US" sz="2987" dirty="0" err="1">
                    <a:solidFill>
                      <a:schemeClr val="tx1"/>
                    </a:solidFill>
                    <a:latin typeface="Gill Sans MT" panose="020B0502020104020203" pitchFamily="34" charset="77"/>
                  </a:rPr>
                  <a:t>w</a:t>
                </a:r>
                <a:r>
                  <a:rPr lang="en-US" sz="2987" baseline="30000" dirty="0" err="1">
                    <a:solidFill>
                      <a:schemeClr val="tx1"/>
                    </a:solidFill>
                    <a:latin typeface="Gill Sans MT" panose="020B0502020104020203" pitchFamily="34" charset="77"/>
                  </a:rPr>
                  <a:t>T</a:t>
                </a:r>
                <a:r>
                  <a:rPr lang="en-US" sz="2987" dirty="0">
                    <a:solidFill>
                      <a:schemeClr val="tx1"/>
                    </a:solidFill>
                    <a:latin typeface="Gill Sans MT" panose="020B0502020104020203" pitchFamily="34" charset="77"/>
                  </a:rPr>
                  <a:t> ∙ x)</a:t>
                </a:r>
              </a:p>
              <a:p>
                <a:pPr algn="ctr"/>
                <a:endParaRPr lang="en-US" sz="2987" dirty="0">
                  <a:solidFill>
                    <a:schemeClr val="tx1"/>
                  </a:solidFill>
                  <a:latin typeface="Gill Sans MT" panose="020B0502020104020203" pitchFamily="34" charset="77"/>
                </a:endParaRPr>
              </a:p>
              <a:p>
                <a:r>
                  <a:rPr lang="en-US" sz="2987" dirty="0">
                    <a:solidFill>
                      <a:schemeClr val="tx1"/>
                    </a:solidFill>
                    <a:latin typeface="Gill Sans MT" panose="020B0502020104020203" pitchFamily="34" charset="77"/>
                  </a:rPr>
                  <a:t>where </a:t>
                </a:r>
                <a14:m>
                  <m:oMath xmlns:m="http://schemas.openxmlformats.org/officeDocument/2006/math">
                    <m:r>
                      <a:rPr lang="en-US" sz="2987" i="1">
                        <a:solidFill>
                          <a:schemeClr val="tx1"/>
                        </a:solidFill>
                        <a:latin typeface="Cambria Math" panose="02040503050406030204" pitchFamily="18" charset="0"/>
                        <a:ea typeface="Cambria Math" panose="02040503050406030204" pitchFamily="18" charset="0"/>
                      </a:rPr>
                      <m:t>𝜎</m:t>
                    </m:r>
                  </m:oMath>
                </a14:m>
                <a:r>
                  <a:rPr lang="en-US" sz="2987" dirty="0">
                    <a:solidFill>
                      <a:schemeClr val="tx1"/>
                    </a:solidFill>
                    <a:latin typeface="Gill Sans MT" panose="020B0502020104020203" pitchFamily="34" charset="77"/>
                  </a:rPr>
                  <a:t> = </a:t>
                </a:r>
              </a:p>
              <a:p>
                <a:r>
                  <a:rPr lang="en-US" sz="2987" dirty="0">
                    <a:solidFill>
                      <a:schemeClr val="tx1"/>
                    </a:solidFill>
                    <a:latin typeface="Gill Sans MT" panose="020B0502020104020203" pitchFamily="34" charset="77"/>
                  </a:rPr>
                  <a:t>sigmoid function,</a:t>
                </a:r>
              </a:p>
              <a:p>
                <a:pPr algn="ctr"/>
                <a14:m>
                  <m:oMathPara xmlns:m="http://schemas.openxmlformats.org/officeDocument/2006/math">
                    <m:oMathParaPr>
                      <m:jc m:val="centerGroup"/>
                    </m:oMathParaPr>
                    <m:oMath xmlns:m="http://schemas.openxmlformats.org/officeDocument/2006/math">
                      <m:f>
                        <m:fPr>
                          <m:ctrlPr>
                            <a:rPr lang="mr-IN" sz="2987" b="1" i="1">
                              <a:solidFill>
                                <a:schemeClr val="tx1"/>
                              </a:solidFill>
                              <a:latin typeface="Cambria Math" panose="02040503050406030204" pitchFamily="18" charset="0"/>
                            </a:rPr>
                          </m:ctrlPr>
                        </m:fPr>
                        <m:num>
                          <m:r>
                            <a:rPr lang="en-US" sz="2987" b="1" i="1">
                              <a:solidFill>
                                <a:schemeClr val="tx1"/>
                              </a:solidFill>
                              <a:latin typeface="Cambria Math" charset="0"/>
                            </a:rPr>
                            <m:t>𝟏</m:t>
                          </m:r>
                        </m:num>
                        <m:den>
                          <m:r>
                            <a:rPr lang="en-US" sz="2987" b="1" i="1">
                              <a:solidFill>
                                <a:schemeClr val="tx1"/>
                              </a:solidFill>
                              <a:latin typeface="Cambria Math" charset="0"/>
                            </a:rPr>
                            <m:t>𝟏</m:t>
                          </m:r>
                          <m:r>
                            <a:rPr lang="en-US" sz="2987" b="1" i="1">
                              <a:solidFill>
                                <a:schemeClr val="tx1"/>
                              </a:solidFill>
                              <a:latin typeface="Cambria Math" charset="0"/>
                            </a:rPr>
                            <m:t>+</m:t>
                          </m:r>
                          <m:sSup>
                            <m:sSupPr>
                              <m:ctrlPr>
                                <a:rPr lang="mr-IN" sz="2987" b="1" i="1">
                                  <a:solidFill>
                                    <a:schemeClr val="tx1"/>
                                  </a:solidFill>
                                  <a:latin typeface="Cambria Math" panose="02040503050406030204" pitchFamily="18" charset="0"/>
                                </a:rPr>
                              </m:ctrlPr>
                            </m:sSupPr>
                            <m:e>
                              <m:r>
                                <a:rPr lang="mr-IN" sz="2987" b="1" i="1">
                                  <a:solidFill>
                                    <a:schemeClr val="tx1"/>
                                  </a:solidFill>
                                  <a:latin typeface="Cambria Math" charset="0"/>
                                </a:rPr>
                                <m:t>𝒆</m:t>
                              </m:r>
                            </m:e>
                            <m:sup>
                              <m:r>
                                <a:rPr lang="mr-IN" sz="2987" b="1" i="1">
                                  <a:solidFill>
                                    <a:schemeClr val="tx1"/>
                                  </a:solidFill>
                                  <a:latin typeface="Cambria Math" charset="0"/>
                                </a:rPr>
                                <m:t>−</m:t>
                              </m:r>
                              <m:r>
                                <m:rPr>
                                  <m:nor/>
                                </m:rPr>
                                <a:rPr lang="en-US" sz="2987" dirty="0">
                                  <a:solidFill>
                                    <a:schemeClr val="tx1"/>
                                  </a:solidFill>
                                  <a:latin typeface="Gill Sans MT" panose="020B0502020104020203" pitchFamily="34" charset="77"/>
                                </a:rPr>
                                <m:t>(</m:t>
                              </m:r>
                              <m:r>
                                <m:rPr>
                                  <m:nor/>
                                </m:rPr>
                                <a:rPr lang="en-US" sz="2987" dirty="0">
                                  <a:solidFill>
                                    <a:schemeClr val="tx1"/>
                                  </a:solidFill>
                                  <a:latin typeface="Gill Sans MT" panose="020B0502020104020203" pitchFamily="34" charset="77"/>
                                </a:rPr>
                                <m:t>wT</m:t>
                              </m:r>
                              <m:r>
                                <m:rPr>
                                  <m:nor/>
                                </m:rPr>
                                <a:rPr lang="en-US" sz="2987" dirty="0">
                                  <a:solidFill>
                                    <a:schemeClr val="tx1"/>
                                  </a:solidFill>
                                  <a:latin typeface="Gill Sans MT" panose="020B0502020104020203" pitchFamily="34" charset="77"/>
                                </a:rPr>
                                <m:t> ∙ </m:t>
                              </m:r>
                              <m:r>
                                <m:rPr>
                                  <m:nor/>
                                </m:rPr>
                                <a:rPr lang="en-US" sz="2987" dirty="0">
                                  <a:solidFill>
                                    <a:schemeClr val="tx1"/>
                                  </a:solidFill>
                                  <a:latin typeface="Gill Sans MT" panose="020B0502020104020203" pitchFamily="34" charset="77"/>
                                </a:rPr>
                                <m:t>x</m:t>
                              </m:r>
                              <m:r>
                                <m:rPr>
                                  <m:nor/>
                                </m:rPr>
                                <a:rPr lang="en-US" sz="2987" dirty="0">
                                  <a:solidFill>
                                    <a:schemeClr val="tx1"/>
                                  </a:solidFill>
                                  <a:latin typeface="Gill Sans MT" panose="020B0502020104020203" pitchFamily="34" charset="77"/>
                                </a:rPr>
                                <m:t>) </m:t>
                              </m:r>
                            </m:sup>
                          </m:sSup>
                        </m:den>
                      </m:f>
                    </m:oMath>
                  </m:oMathPara>
                </a14:m>
                <a:endParaRPr lang="en-US" sz="2987" dirty="0">
                  <a:latin typeface="Gill Sans MT" panose="020B0502020104020203" pitchFamily="34" charset="77"/>
                </a:endParaRPr>
              </a:p>
            </p:txBody>
          </p:sp>
        </mc:Choice>
        <mc:Fallback xmlns="">
          <p:sp>
            <p:nvSpPr>
              <p:cNvPr id="20" name="TextBox 19"/>
              <p:cNvSpPr txBox="1">
                <a:spLocks noRot="1" noChangeAspect="1" noMove="1" noResize="1" noEditPoints="1" noAdjustHandles="1" noChangeArrowheads="1" noChangeShapeType="1" noTextEdit="1"/>
              </p:cNvSpPr>
              <p:nvPr/>
            </p:nvSpPr>
            <p:spPr>
              <a:xfrm>
                <a:off x="9356263" y="5179212"/>
                <a:ext cx="3251203" cy="2894575"/>
              </a:xfrm>
              <a:prstGeom prst="rect">
                <a:avLst/>
              </a:prstGeom>
              <a:blipFill>
                <a:blip r:embed="rId2"/>
                <a:stretch>
                  <a:fillRect l="-2335" t="-2632" r="-2335" b="-2193"/>
                </a:stretch>
              </a:blipFill>
            </p:spPr>
            <p:txBody>
              <a:bodyPr/>
              <a:lstStyle/>
              <a:p>
                <a:r>
                  <a:rPr lang="en-US">
                    <a:noFill/>
                  </a:rPr>
                  <a:t> </a:t>
                </a:r>
              </a:p>
            </p:txBody>
          </p:sp>
        </mc:Fallback>
      </mc:AlternateContent>
      <p:cxnSp>
        <p:nvCxnSpPr>
          <p:cNvPr id="9" name="Curved Connector 8"/>
          <p:cNvCxnSpPr/>
          <p:nvPr/>
        </p:nvCxnSpPr>
        <p:spPr>
          <a:xfrm flipV="1">
            <a:off x="7908920" y="5022148"/>
            <a:ext cx="890542" cy="474849"/>
          </a:xfrm>
          <a:prstGeom prst="curvedConnector3">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24" name="Oval 23">
            <a:extLst>
              <a:ext uri="{FF2B5EF4-FFF2-40B4-BE49-F238E27FC236}">
                <a16:creationId xmlns:a16="http://schemas.microsoft.com/office/drawing/2014/main" id="{17BCE761-08AA-E940-A199-B7E513425AFC}"/>
              </a:ext>
            </a:extLst>
          </p:cNvPr>
          <p:cNvSpPr/>
          <p:nvPr/>
        </p:nvSpPr>
        <p:spPr>
          <a:xfrm>
            <a:off x="3816628" y="6806748"/>
            <a:ext cx="777459" cy="76666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560" dirty="0"/>
              <a:t>x</a:t>
            </a:r>
            <a:r>
              <a:rPr lang="en-US" sz="2560" baseline="-25000" dirty="0"/>
              <a:t>3</a:t>
            </a:r>
          </a:p>
        </p:txBody>
      </p:sp>
      <p:sp>
        <p:nvSpPr>
          <p:cNvPr id="25" name="Oval 24">
            <a:extLst>
              <a:ext uri="{FF2B5EF4-FFF2-40B4-BE49-F238E27FC236}">
                <a16:creationId xmlns:a16="http://schemas.microsoft.com/office/drawing/2014/main" id="{4A4E712F-E1EA-434B-BDCF-CED2BAF3266F}"/>
              </a:ext>
            </a:extLst>
          </p:cNvPr>
          <p:cNvSpPr/>
          <p:nvPr/>
        </p:nvSpPr>
        <p:spPr>
          <a:xfrm>
            <a:off x="3844899" y="3703721"/>
            <a:ext cx="763324" cy="76764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413" dirty="0"/>
              <a:t>1</a:t>
            </a:r>
            <a:endParaRPr lang="en-US" sz="3413" baseline="-25000" dirty="0"/>
          </a:p>
        </p:txBody>
      </p:sp>
      <p:cxnSp>
        <p:nvCxnSpPr>
          <p:cNvPr id="26" name="Straight Arrow Connector 25">
            <a:extLst>
              <a:ext uri="{FF2B5EF4-FFF2-40B4-BE49-F238E27FC236}">
                <a16:creationId xmlns:a16="http://schemas.microsoft.com/office/drawing/2014/main" id="{64BD9A69-1852-1041-BAF2-286C38D4030A}"/>
              </a:ext>
            </a:extLst>
          </p:cNvPr>
          <p:cNvCxnSpPr/>
          <p:nvPr/>
        </p:nvCxnSpPr>
        <p:spPr>
          <a:xfrm>
            <a:off x="4749580" y="4126055"/>
            <a:ext cx="2827130" cy="80693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CBA19F48-71F9-2B4E-B1BB-1FBC10C28266}"/>
              </a:ext>
            </a:extLst>
          </p:cNvPr>
          <p:cNvCxnSpPr/>
          <p:nvPr/>
        </p:nvCxnSpPr>
        <p:spPr>
          <a:xfrm>
            <a:off x="5004022" y="5150521"/>
            <a:ext cx="2572688" cy="111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0D3F8B8F-7BFA-A340-951C-6B5A57CA2F10}"/>
              </a:ext>
            </a:extLst>
          </p:cNvPr>
          <p:cNvCxnSpPr/>
          <p:nvPr/>
        </p:nvCxnSpPr>
        <p:spPr>
          <a:xfrm flipV="1">
            <a:off x="4749580" y="5411816"/>
            <a:ext cx="2827130" cy="5684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DFD1BDA0-714D-5146-B609-FF20A087409A}"/>
              </a:ext>
            </a:extLst>
          </p:cNvPr>
          <p:cNvCxnSpPr/>
          <p:nvPr/>
        </p:nvCxnSpPr>
        <p:spPr>
          <a:xfrm flipV="1">
            <a:off x="4791986" y="5764517"/>
            <a:ext cx="2784724" cy="14255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FA1ABA46-4109-1F42-9650-77D44C178590}"/>
              </a:ext>
            </a:extLst>
          </p:cNvPr>
          <p:cNvSpPr txBox="1"/>
          <p:nvPr/>
        </p:nvSpPr>
        <p:spPr>
          <a:xfrm rot="16200000">
            <a:off x="2654310" y="4940576"/>
            <a:ext cx="1441420" cy="552011"/>
          </a:xfrm>
          <a:prstGeom prst="rect">
            <a:avLst/>
          </a:prstGeom>
          <a:noFill/>
        </p:spPr>
        <p:txBody>
          <a:bodyPr wrap="none" rtlCol="0">
            <a:spAutoFit/>
          </a:bodyPr>
          <a:lstStyle/>
          <a:p>
            <a:r>
              <a:rPr lang="en-US" sz="2987" dirty="0">
                <a:latin typeface="Gill Sans MT" panose="020B0502020104020203" pitchFamily="34" charset="77"/>
              </a:rPr>
              <a:t>features</a:t>
            </a:r>
          </a:p>
        </p:txBody>
      </p:sp>
      <p:sp>
        <p:nvSpPr>
          <p:cNvPr id="32" name="Oval 31">
            <a:extLst>
              <a:ext uri="{FF2B5EF4-FFF2-40B4-BE49-F238E27FC236}">
                <a16:creationId xmlns:a16="http://schemas.microsoft.com/office/drawing/2014/main" id="{2B753FF2-7490-C04A-B7A2-C54E452BD127}"/>
              </a:ext>
            </a:extLst>
          </p:cNvPr>
          <p:cNvSpPr/>
          <p:nvPr/>
        </p:nvSpPr>
        <p:spPr>
          <a:xfrm>
            <a:off x="3859034" y="4730335"/>
            <a:ext cx="777459" cy="76666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560" dirty="0"/>
              <a:t>x</a:t>
            </a:r>
            <a:r>
              <a:rPr lang="en-US" sz="2560" baseline="-25000" dirty="0"/>
              <a:t>1</a:t>
            </a:r>
          </a:p>
        </p:txBody>
      </p:sp>
      <p:sp>
        <p:nvSpPr>
          <p:cNvPr id="33" name="Oval 32">
            <a:extLst>
              <a:ext uri="{FF2B5EF4-FFF2-40B4-BE49-F238E27FC236}">
                <a16:creationId xmlns:a16="http://schemas.microsoft.com/office/drawing/2014/main" id="{00E279F8-0C37-7D4D-A338-01F3AE3472C4}"/>
              </a:ext>
            </a:extLst>
          </p:cNvPr>
          <p:cNvSpPr/>
          <p:nvPr/>
        </p:nvSpPr>
        <p:spPr>
          <a:xfrm>
            <a:off x="3844899" y="5762985"/>
            <a:ext cx="777459" cy="76666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560" dirty="0"/>
              <a:t>x</a:t>
            </a:r>
            <a:r>
              <a:rPr lang="en-US" sz="2560" baseline="-25000" dirty="0"/>
              <a:t>2</a:t>
            </a:r>
          </a:p>
        </p:txBody>
      </p:sp>
      <p:sp>
        <p:nvSpPr>
          <p:cNvPr id="34" name="TextBox 33">
            <a:extLst>
              <a:ext uri="{FF2B5EF4-FFF2-40B4-BE49-F238E27FC236}">
                <a16:creationId xmlns:a16="http://schemas.microsoft.com/office/drawing/2014/main" id="{BF5044A5-5AE1-AB4C-BD79-962339CD1183}"/>
              </a:ext>
            </a:extLst>
          </p:cNvPr>
          <p:cNvSpPr txBox="1"/>
          <p:nvPr/>
        </p:nvSpPr>
        <p:spPr>
          <a:xfrm>
            <a:off x="3414281" y="3132912"/>
            <a:ext cx="2241319" cy="486287"/>
          </a:xfrm>
          <a:prstGeom prst="rect">
            <a:avLst/>
          </a:prstGeom>
          <a:noFill/>
        </p:spPr>
        <p:txBody>
          <a:bodyPr wrap="none" rtlCol="0">
            <a:spAutoFit/>
          </a:bodyPr>
          <a:lstStyle/>
          <a:p>
            <a:r>
              <a:rPr lang="en-US" sz="2560" dirty="0">
                <a:latin typeface="Gill Sans MT" panose="020B0502020104020203" pitchFamily="34" charset="77"/>
              </a:rPr>
              <a:t>input (1 object)</a:t>
            </a:r>
          </a:p>
        </p:txBody>
      </p:sp>
      <p:sp>
        <p:nvSpPr>
          <p:cNvPr id="36" name="TextBox 35">
            <a:extLst>
              <a:ext uri="{FF2B5EF4-FFF2-40B4-BE49-F238E27FC236}">
                <a16:creationId xmlns:a16="http://schemas.microsoft.com/office/drawing/2014/main" id="{8127F574-AB9E-9740-A253-450022F15F44}"/>
              </a:ext>
            </a:extLst>
          </p:cNvPr>
          <p:cNvSpPr txBox="1"/>
          <p:nvPr/>
        </p:nvSpPr>
        <p:spPr>
          <a:xfrm>
            <a:off x="7374581" y="3269739"/>
            <a:ext cx="1738489" cy="1142749"/>
          </a:xfrm>
          <a:prstGeom prst="rect">
            <a:avLst/>
          </a:prstGeom>
          <a:noFill/>
        </p:spPr>
        <p:txBody>
          <a:bodyPr wrap="none" rtlCol="0">
            <a:spAutoFit/>
          </a:bodyPr>
          <a:lstStyle/>
          <a:p>
            <a:r>
              <a:rPr lang="en-US" sz="3413" dirty="0">
                <a:solidFill>
                  <a:srgbClr val="FF0000"/>
                </a:solidFill>
                <a:latin typeface="Gill Sans MT" panose="020B0502020104020203" pitchFamily="34" charset="77"/>
              </a:rPr>
              <a:t>add non </a:t>
            </a:r>
          </a:p>
          <a:p>
            <a:r>
              <a:rPr lang="en-US" sz="3413" dirty="0">
                <a:solidFill>
                  <a:srgbClr val="FF0000"/>
                </a:solidFill>
                <a:latin typeface="Gill Sans MT" panose="020B0502020104020203" pitchFamily="34" charset="77"/>
              </a:rPr>
              <a:t>linearity</a:t>
            </a:r>
          </a:p>
        </p:txBody>
      </p:sp>
      <p:sp>
        <p:nvSpPr>
          <p:cNvPr id="37" name="TextBox 36">
            <a:extLst>
              <a:ext uri="{FF2B5EF4-FFF2-40B4-BE49-F238E27FC236}">
                <a16:creationId xmlns:a16="http://schemas.microsoft.com/office/drawing/2014/main" id="{53ACF5B4-5227-9842-948B-B2969D4E2F76}"/>
              </a:ext>
            </a:extLst>
          </p:cNvPr>
          <p:cNvSpPr txBox="1"/>
          <p:nvPr/>
        </p:nvSpPr>
        <p:spPr>
          <a:xfrm>
            <a:off x="5081790" y="5035405"/>
            <a:ext cx="644727" cy="617541"/>
          </a:xfrm>
          <a:prstGeom prst="rect">
            <a:avLst/>
          </a:prstGeom>
          <a:noFill/>
        </p:spPr>
        <p:txBody>
          <a:bodyPr wrap="none" rtlCol="0">
            <a:spAutoFit/>
          </a:bodyPr>
          <a:lstStyle/>
          <a:p>
            <a:r>
              <a:rPr lang="en-US" sz="3413" dirty="0">
                <a:solidFill>
                  <a:schemeClr val="tx1"/>
                </a:solidFill>
                <a:latin typeface="Gill Sans MT" panose="020B0502020104020203" pitchFamily="34" charset="77"/>
              </a:rPr>
              <a:t>w</a:t>
            </a:r>
            <a:r>
              <a:rPr lang="en-US" sz="3413" baseline="-25000" dirty="0">
                <a:solidFill>
                  <a:schemeClr val="tx1"/>
                </a:solidFill>
                <a:latin typeface="Gill Sans MT" panose="020B0502020104020203" pitchFamily="34" charset="77"/>
              </a:rPr>
              <a:t>1</a:t>
            </a:r>
          </a:p>
        </p:txBody>
      </p:sp>
      <p:sp>
        <p:nvSpPr>
          <p:cNvPr id="38" name="TextBox 37">
            <a:extLst>
              <a:ext uri="{FF2B5EF4-FFF2-40B4-BE49-F238E27FC236}">
                <a16:creationId xmlns:a16="http://schemas.microsoft.com/office/drawing/2014/main" id="{4885FE1E-2D21-8F4F-8460-6196CADFAB4B}"/>
              </a:ext>
            </a:extLst>
          </p:cNvPr>
          <p:cNvSpPr txBox="1"/>
          <p:nvPr/>
        </p:nvSpPr>
        <p:spPr>
          <a:xfrm>
            <a:off x="5409573" y="5833472"/>
            <a:ext cx="644727" cy="617541"/>
          </a:xfrm>
          <a:prstGeom prst="rect">
            <a:avLst/>
          </a:prstGeom>
          <a:noFill/>
        </p:spPr>
        <p:txBody>
          <a:bodyPr wrap="none" rtlCol="0">
            <a:spAutoFit/>
          </a:bodyPr>
          <a:lstStyle/>
          <a:p>
            <a:r>
              <a:rPr lang="en-US" sz="3413" dirty="0">
                <a:solidFill>
                  <a:schemeClr val="tx1"/>
                </a:solidFill>
                <a:latin typeface="Gill Sans MT" panose="020B0502020104020203" pitchFamily="34" charset="77"/>
              </a:rPr>
              <a:t>w</a:t>
            </a:r>
            <a:r>
              <a:rPr lang="en-US" sz="3413" baseline="-25000" dirty="0">
                <a:solidFill>
                  <a:schemeClr val="tx1"/>
                </a:solidFill>
                <a:latin typeface="Gill Sans MT" panose="020B0502020104020203" pitchFamily="34" charset="77"/>
              </a:rPr>
              <a:t>2</a:t>
            </a:r>
          </a:p>
        </p:txBody>
      </p:sp>
      <p:sp>
        <p:nvSpPr>
          <p:cNvPr id="39" name="TextBox 38">
            <a:extLst>
              <a:ext uri="{FF2B5EF4-FFF2-40B4-BE49-F238E27FC236}">
                <a16:creationId xmlns:a16="http://schemas.microsoft.com/office/drawing/2014/main" id="{2E1DD78B-86EF-A74F-96A1-43E65A0A982E}"/>
              </a:ext>
            </a:extLst>
          </p:cNvPr>
          <p:cNvSpPr txBox="1"/>
          <p:nvPr/>
        </p:nvSpPr>
        <p:spPr>
          <a:xfrm>
            <a:off x="5440955" y="6725604"/>
            <a:ext cx="644727" cy="617541"/>
          </a:xfrm>
          <a:prstGeom prst="rect">
            <a:avLst/>
          </a:prstGeom>
          <a:noFill/>
        </p:spPr>
        <p:txBody>
          <a:bodyPr wrap="none" rtlCol="0">
            <a:spAutoFit/>
          </a:bodyPr>
          <a:lstStyle/>
          <a:p>
            <a:r>
              <a:rPr lang="en-US" sz="3413" dirty="0">
                <a:solidFill>
                  <a:schemeClr val="tx1"/>
                </a:solidFill>
                <a:latin typeface="Gill Sans MT" panose="020B0502020104020203" pitchFamily="34" charset="77"/>
              </a:rPr>
              <a:t>w</a:t>
            </a:r>
            <a:r>
              <a:rPr lang="en-US" sz="3413" baseline="-25000" dirty="0">
                <a:solidFill>
                  <a:schemeClr val="tx1"/>
                </a:solidFill>
                <a:latin typeface="Gill Sans MT" panose="020B0502020104020203" pitchFamily="34" charset="77"/>
              </a:rPr>
              <a:t>3</a:t>
            </a:r>
          </a:p>
        </p:txBody>
      </p:sp>
      <p:sp>
        <p:nvSpPr>
          <p:cNvPr id="40" name="TextBox 39">
            <a:extLst>
              <a:ext uri="{FF2B5EF4-FFF2-40B4-BE49-F238E27FC236}">
                <a16:creationId xmlns:a16="http://schemas.microsoft.com/office/drawing/2014/main" id="{2152A249-6492-D343-BBF8-111883385610}"/>
              </a:ext>
            </a:extLst>
          </p:cNvPr>
          <p:cNvSpPr txBox="1"/>
          <p:nvPr/>
        </p:nvSpPr>
        <p:spPr>
          <a:xfrm>
            <a:off x="4946384" y="4236589"/>
            <a:ext cx="1720343" cy="617541"/>
          </a:xfrm>
          <a:prstGeom prst="rect">
            <a:avLst/>
          </a:prstGeom>
          <a:noFill/>
        </p:spPr>
        <p:txBody>
          <a:bodyPr wrap="none" rtlCol="0">
            <a:spAutoFit/>
          </a:bodyPr>
          <a:lstStyle/>
          <a:p>
            <a:r>
              <a:rPr lang="en-US" sz="3413" dirty="0">
                <a:solidFill>
                  <a:schemeClr val="tx1"/>
                </a:solidFill>
                <a:latin typeface="Gill Sans MT" panose="020B0502020104020203" pitchFamily="34" charset="77"/>
              </a:rPr>
              <a:t>w</a:t>
            </a:r>
            <a:r>
              <a:rPr lang="en-US" sz="3413" baseline="-25000" dirty="0">
                <a:solidFill>
                  <a:schemeClr val="tx1"/>
                </a:solidFill>
                <a:latin typeface="Gill Sans MT" panose="020B0502020104020203" pitchFamily="34" charset="77"/>
              </a:rPr>
              <a:t>0</a:t>
            </a:r>
            <a:r>
              <a:rPr lang="en-US" sz="3413" dirty="0">
                <a:solidFill>
                  <a:schemeClr val="tx1"/>
                </a:solidFill>
                <a:latin typeface="Gill Sans MT" panose="020B0502020104020203" pitchFamily="34" charset="77"/>
              </a:rPr>
              <a:t> (bias)</a:t>
            </a:r>
          </a:p>
        </p:txBody>
      </p:sp>
    </p:spTree>
    <p:extLst>
      <p:ext uri="{BB962C8B-B14F-4D97-AF65-F5344CB8AC3E}">
        <p14:creationId xmlns:p14="http://schemas.microsoft.com/office/powerpoint/2010/main" val="1959421948"/>
      </p:ext>
    </p:extLst>
  </p:cSld>
  <p:clrMapOvr>
    <a:masterClrMapping/>
  </p:clrMapOvr>
  <p:transition/>
</p:sld>
</file>

<file path=ppt/theme/theme1.xml><?xml version="1.0" encoding="utf-8"?>
<a:theme xmlns:a="http://schemas.openxmlformats.org/drawingml/2006/main" name="Parcel">
  <a:themeElements>
    <a:clrScheme name="Violet">
      <a:dk1>
        <a:sysClr val="windowText" lastClr="000000"/>
      </a:dk1>
      <a:lt1>
        <a:sysClr val="window" lastClr="FFFFFF"/>
      </a:lt1>
      <a:dk2>
        <a:srgbClr val="373545"/>
      </a:dk2>
      <a:lt2>
        <a:srgbClr val="DCD8DC"/>
      </a:lt2>
      <a:accent1>
        <a:srgbClr val="AD84C6"/>
      </a:accent1>
      <a:accent2>
        <a:srgbClr val="8784C7"/>
      </a:accent2>
      <a:accent3>
        <a:srgbClr val="5D739A"/>
      </a:accent3>
      <a:accent4>
        <a:srgbClr val="6997AF"/>
      </a:accent4>
      <a:accent5>
        <a:srgbClr val="84ACB6"/>
      </a:accent5>
      <a:accent6>
        <a:srgbClr val="6F8183"/>
      </a:accent6>
      <a:hlink>
        <a:srgbClr val="69A020"/>
      </a:hlink>
      <a:folHlink>
        <a:srgbClr val="8C8C8C"/>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71C241A9-A460-4AD1-916F-25308628A5BC}"/>
    </a:ext>
  </a:extLst>
</a:theme>
</file>

<file path=ppt/theme/theme2.xml><?xml version="1.0" encoding="utf-8"?>
<a:theme xmlns:a="http://schemas.openxmlformats.org/drawingml/2006/main" name="1_Parcel">
  <a:themeElements>
    <a:clrScheme name="Violet">
      <a:dk1>
        <a:sysClr val="windowText" lastClr="000000"/>
      </a:dk1>
      <a:lt1>
        <a:sysClr val="window" lastClr="FFFFFF"/>
      </a:lt1>
      <a:dk2>
        <a:srgbClr val="373545"/>
      </a:dk2>
      <a:lt2>
        <a:srgbClr val="DCD8DC"/>
      </a:lt2>
      <a:accent1>
        <a:srgbClr val="AD84C6"/>
      </a:accent1>
      <a:accent2>
        <a:srgbClr val="8784C7"/>
      </a:accent2>
      <a:accent3>
        <a:srgbClr val="5D739A"/>
      </a:accent3>
      <a:accent4>
        <a:srgbClr val="6997AF"/>
      </a:accent4>
      <a:accent5>
        <a:srgbClr val="84ACB6"/>
      </a:accent5>
      <a:accent6>
        <a:srgbClr val="6F8183"/>
      </a:accent6>
      <a:hlink>
        <a:srgbClr val="69A020"/>
      </a:hlink>
      <a:folHlink>
        <a:srgbClr val="8C8C8C"/>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71C241A9-A460-4AD1-916F-25308628A5BC}"/>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93383</TotalTime>
  <Pages>0</Pages>
  <Words>2051</Words>
  <Characters>0</Characters>
  <Application>Microsoft Macintosh PowerPoint</Application>
  <PresentationFormat>Custom</PresentationFormat>
  <Lines>0</Lines>
  <Paragraphs>427</Paragraphs>
  <Slides>40</Slides>
  <Notes>8</Notes>
  <HiddenSlides>0</HiddenSlides>
  <MMClips>1</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40</vt:i4>
      </vt:variant>
    </vt:vector>
  </HeadingPairs>
  <TitlesOfParts>
    <vt:vector size="49" baseType="lpstr">
      <vt:lpstr>Arial</vt:lpstr>
      <vt:lpstr>ArialMT</vt:lpstr>
      <vt:lpstr>Calibri</vt:lpstr>
      <vt:lpstr>Cambria Math</vt:lpstr>
      <vt:lpstr>CambriaMath</vt:lpstr>
      <vt:lpstr>Gill Sans MT</vt:lpstr>
      <vt:lpstr>Helvetica Neue Bold Condensed</vt:lpstr>
      <vt:lpstr>Parcel</vt:lpstr>
      <vt:lpstr>1_Parcel</vt:lpstr>
      <vt:lpstr>Machine learning  for physics and astronomy chapter 8</vt:lpstr>
      <vt:lpstr>(a very simple)  INTRODUCTION TO NEURAL NETWORKS </vt:lpstr>
      <vt:lpstr>Why Neural Networks?</vt:lpstr>
      <vt:lpstr>Step 1: Linear Model</vt:lpstr>
      <vt:lpstr>Step 1: Linear Model</vt:lpstr>
      <vt:lpstr>Step 2: Perceptron</vt:lpstr>
      <vt:lpstr>Step 3: Stacking layers (MLP)</vt:lpstr>
      <vt:lpstr>Why non-linearity?</vt:lpstr>
      <vt:lpstr>Step 4: A differentiable nonlinearity</vt:lpstr>
      <vt:lpstr>The XOR problem</vt:lpstr>
      <vt:lpstr>Multi Layer Perceptron and the XOR problem</vt:lpstr>
      <vt:lpstr>Mo layers, mo freedom</vt:lpstr>
      <vt:lpstr>Training a neural network:  inventory</vt:lpstr>
      <vt:lpstr>Calculating gradients</vt:lpstr>
      <vt:lpstr>PowerPoint Presentation</vt:lpstr>
      <vt:lpstr>How does the graph of derivativeS help?</vt:lpstr>
      <vt:lpstr>Training one layer using the chain rule</vt:lpstr>
      <vt:lpstr>Pseudo-code for a fully connected Neural Network</vt:lpstr>
      <vt:lpstr>Playground.tensorflow.org</vt:lpstr>
      <vt:lpstr>Improving on basic NNs</vt:lpstr>
      <vt:lpstr>Wide and shallow, or narrow and deep?</vt:lpstr>
      <vt:lpstr>How do I pick the right size for each layer?</vt:lpstr>
      <vt:lpstr>Initializing weights</vt:lpstr>
      <vt:lpstr>Initializing weights</vt:lpstr>
      <vt:lpstr>Optimizers</vt:lpstr>
      <vt:lpstr>Regularization</vt:lpstr>
      <vt:lpstr>Data Augmentation</vt:lpstr>
      <vt:lpstr>Beyond fully connected Neural Networks</vt:lpstr>
      <vt:lpstr>Convolutional Neural Networks</vt:lpstr>
      <vt:lpstr>convolutional layers</vt:lpstr>
      <vt:lpstr>Effect of filters</vt:lpstr>
      <vt:lpstr>Pooling layers</vt:lpstr>
      <vt:lpstr>Recurrent Neural Networks</vt:lpstr>
      <vt:lpstr>Recurrent Neural Networks</vt:lpstr>
      <vt:lpstr>AutoEncoders</vt:lpstr>
      <vt:lpstr>GENErative adversarial networks</vt:lpstr>
      <vt:lpstr>GENErative adversarial networks</vt:lpstr>
      <vt:lpstr>One more step</vt:lpstr>
      <vt:lpstr>Something happier: cycle GANS</vt:lpstr>
      <vt:lpstr>Simplest NN implementation: keras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Challenges in Computational Astrophysics: Faraway Galaxies and Dark Energy </dc:title>
  <dc:subject/>
  <dc:creator/>
  <cp:keywords/>
  <dc:description/>
  <cp:lastModifiedBy>Viviana Acquaviva</cp:lastModifiedBy>
  <cp:revision>455</cp:revision>
  <cp:lastPrinted>2023-05-19T19:29:41Z</cp:lastPrinted>
  <dcterms:modified xsi:type="dcterms:W3CDTF">2023-05-31T12:53:05Z</dcterms:modified>
</cp:coreProperties>
</file>